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kumimoji="0" sz="27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>
            <a:spLocks noGrp="1"/>
          </p:cNvSpPr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ea against sky at sunset 1"/>
          <p:cNvSpPr>
            <a:spLocks noGrp="1"/>
          </p:cNvSpPr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Beach and sea at sunset"/>
          <p:cNvSpPr>
            <a:spLocks noGrp="1"/>
          </p:cNvSpPr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>
            <a:spLocks noGrp="1"/>
          </p:cNvSpPr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z="12800" spc="-128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6000" spc="-59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3000" spc="-29">
                <a:solidFill>
                  <a:srgbClr val="FFFFFF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3" name="Sea against sky at sunset"/>
          <p:cNvSpPr>
            <a:spLocks noGrp="1"/>
          </p:cNvSpPr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1" name="Sea against sky at sunset"/>
          <p:cNvSpPr>
            <a:spLocks noGrp="1"/>
          </p:cNvSpPr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2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z="12800" spc="0"/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z="6800" spc="-136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84" baseline="0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ensitivity analysis of stochastic polynomials and its application to epidemic forecasts"/>
          <p:cNvSpPr txBox="1">
            <a:spLocks noGrp="1"/>
          </p:cNvSpPr>
          <p:nvPr>
            <p:ph type="ctrTitle"/>
          </p:nvPr>
        </p:nvSpPr>
        <p:spPr>
          <a:xfrm>
            <a:off x="1219200" y="215814"/>
            <a:ext cx="21945600" cy="1026935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4600" spc="-45"/>
            </a:lvl1pPr>
          </a:lstStyle>
          <a:p>
            <a:r>
              <a:rPr dirty="0"/>
              <a:t>Sensitivity analysis of stochastic polynomials and its application to epidemic forecasts</a:t>
            </a:r>
          </a:p>
        </p:txBody>
      </p:sp>
      <p:sp>
        <p:nvSpPr>
          <p:cNvPr id="152" name="Mariah C. Boudreau, Christopher M. Danforth, Jean-Gabriel Young and Laurent Hébert-Dufresne"/>
          <p:cNvSpPr txBox="1">
            <a:spLocks noGrp="1"/>
          </p:cNvSpPr>
          <p:nvPr>
            <p:ph type="subTitle" sz="quarter" idx="1"/>
          </p:nvPr>
        </p:nvSpPr>
        <p:spPr>
          <a:xfrm>
            <a:off x="981504" y="1108362"/>
            <a:ext cx="21945601" cy="690528"/>
          </a:xfrm>
          <a:prstGeom prst="rect">
            <a:avLst/>
          </a:prstGeom>
        </p:spPr>
        <p:txBody>
          <a:bodyPr/>
          <a:lstStyle/>
          <a:p>
            <a:pPr>
              <a:defRPr sz="2800" spc="-28"/>
            </a:pPr>
            <a:r>
              <a:rPr dirty="0"/>
              <a:t>Mariah C. Boudreau,</a:t>
            </a:r>
            <a:r>
              <a:rPr dirty="0">
                <a:solidFill>
                  <a:srgbClr val="000000">
                    <a:alpha val="50000"/>
                  </a:srgbClr>
                </a:solidFill>
              </a:rPr>
              <a:t> Christopher M. Danforth, Jean-Gabriel Young and Laurent Hébert-Dufresne</a:t>
            </a:r>
          </a:p>
        </p:txBody>
      </p:sp>
      <p:pic>
        <p:nvPicPr>
          <p:cNvPr id="153" name="Image Gallery" descr="Image Galle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820" y="11934038"/>
            <a:ext cx="2078826" cy="1781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Image Gallery" descr="Image Gallery"/>
          <p:cNvPicPr>
            <a:picLocks noChangeAspect="1"/>
          </p:cNvPicPr>
          <p:nvPr/>
        </p:nvPicPr>
        <p:blipFill>
          <a:blip r:embed="rId3"/>
          <a:srcRect t="3759" b="3759"/>
          <a:stretch>
            <a:fillRect/>
          </a:stretch>
        </p:blipFill>
        <p:spPr>
          <a:xfrm>
            <a:off x="4202311" y="12024714"/>
            <a:ext cx="3321163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 Gallery" descr="Image Galler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802" y="11864618"/>
            <a:ext cx="2240396" cy="1920393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C. Dye, and N. Gay,  Modeling the SARS epidemic. Science 300.5627 (2003): 1884-1885."/>
          <p:cNvSpPr txBox="1"/>
          <p:nvPr/>
        </p:nvSpPr>
        <p:spPr>
          <a:xfrm>
            <a:off x="-22041" y="11224567"/>
            <a:ext cx="6092082" cy="2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13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C. Dye, and N. Gay,  Modeling the SARS epidemic. </a:t>
            </a:r>
            <a:r>
              <a:rPr i="1"/>
              <a:t>Science</a:t>
            </a:r>
            <a:r>
              <a:t> 300.5627 (2003): 1884-1885.</a:t>
            </a:r>
          </a:p>
        </p:txBody>
      </p:sp>
      <p:sp>
        <p:nvSpPr>
          <p:cNvPr id="157" name="Incorporating heterogeneity in disease dynamics"/>
          <p:cNvSpPr txBox="1"/>
          <p:nvPr/>
        </p:nvSpPr>
        <p:spPr>
          <a:xfrm>
            <a:off x="37309" y="2986068"/>
            <a:ext cx="5163618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Incorporating heterogeneity in disease dynamics</a:t>
            </a:r>
          </a:p>
        </p:txBody>
      </p:sp>
      <p:sp>
        <p:nvSpPr>
          <p:cNvPr id="158" name="Line"/>
          <p:cNvSpPr/>
          <p:nvPr/>
        </p:nvSpPr>
        <p:spPr>
          <a:xfrm flipH="1">
            <a:off x="2619117" y="3440916"/>
            <a:ext cx="1" cy="15290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59" name="Model with a distribution of secondary infections,…"/>
          <p:cNvSpPr txBox="1"/>
          <p:nvPr/>
        </p:nvSpPr>
        <p:spPr>
          <a:xfrm>
            <a:off x="285371" y="5019315"/>
            <a:ext cx="5477257" cy="751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/>
            </a:pPr>
            <a:r>
              <a:t>Model with a distribution of secondary infections, </a:t>
            </a:r>
          </a:p>
          <a:p>
            <a:pPr>
              <a:defRPr sz="1800"/>
            </a:pPr>
            <a:r>
              <a:t>specifically probability generating functions (PGFs) </a:t>
            </a:r>
          </a:p>
        </p:txBody>
      </p:sp>
      <p:sp>
        <p:nvSpPr>
          <p:cNvPr id="160" name="Incorporating error into data into a model"/>
          <p:cNvSpPr txBox="1"/>
          <p:nvPr/>
        </p:nvSpPr>
        <p:spPr>
          <a:xfrm>
            <a:off x="6554827" y="2986068"/>
            <a:ext cx="4557828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Incorporating error into data into a model </a:t>
            </a:r>
          </a:p>
        </p:txBody>
      </p:sp>
      <p:sp>
        <p:nvSpPr>
          <p:cNvPr id="161" name="Perturb degree distribution"/>
          <p:cNvSpPr txBox="1"/>
          <p:nvPr/>
        </p:nvSpPr>
        <p:spPr>
          <a:xfrm>
            <a:off x="7337210" y="5270107"/>
            <a:ext cx="2993061" cy="442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800"/>
            </a:lvl1pPr>
          </a:lstStyle>
          <a:p>
            <a:r>
              <a:t>Perturb degree distribution </a:t>
            </a:r>
          </a:p>
        </p:txBody>
      </p:sp>
      <p:sp>
        <p:nvSpPr>
          <p:cNvPr id="162" name="Solving PGF with perturbed degree distribution"/>
          <p:cNvSpPr txBox="1"/>
          <p:nvPr/>
        </p:nvSpPr>
        <p:spPr>
          <a:xfrm>
            <a:off x="2909216" y="7737173"/>
            <a:ext cx="5380191" cy="467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/>
            </a:lvl1pPr>
          </a:lstStyle>
          <a:p>
            <a:r>
              <a:t>Solving PGF with perturbed degree distribution </a:t>
            </a:r>
          </a:p>
        </p:txBody>
      </p:sp>
      <p:sp>
        <p:nvSpPr>
          <p:cNvPr id="163" name="Line"/>
          <p:cNvSpPr/>
          <p:nvPr/>
        </p:nvSpPr>
        <p:spPr>
          <a:xfrm>
            <a:off x="8833740" y="3440916"/>
            <a:ext cx="1" cy="15290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4" name="Line"/>
          <p:cNvSpPr/>
          <p:nvPr/>
        </p:nvSpPr>
        <p:spPr>
          <a:xfrm>
            <a:off x="2580723" y="5930075"/>
            <a:ext cx="1853837" cy="161153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5" name="Line"/>
          <p:cNvSpPr/>
          <p:nvPr/>
        </p:nvSpPr>
        <p:spPr>
          <a:xfrm flipH="1">
            <a:off x="7156925" y="5974922"/>
            <a:ext cx="1521238" cy="152123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6" name="Line"/>
          <p:cNvSpPr/>
          <p:nvPr/>
        </p:nvSpPr>
        <p:spPr>
          <a:xfrm>
            <a:off x="5599311" y="8400221"/>
            <a:ext cx="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67" name="Determine the sensitivity of certain degree distributions when solving for outbreak sizes"/>
          <p:cNvSpPr txBox="1"/>
          <p:nvPr/>
        </p:nvSpPr>
        <p:spPr>
          <a:xfrm>
            <a:off x="16225" y="10229574"/>
            <a:ext cx="11591735" cy="492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Determine the sensitivity of certain degree distributions when solving for outbreak sizes</a:t>
            </a:r>
          </a:p>
        </p:txBody>
      </p:sp>
      <p:sp>
        <p:nvSpPr>
          <p:cNvPr id="168" name="Rationale:"/>
          <p:cNvSpPr txBox="1"/>
          <p:nvPr/>
        </p:nvSpPr>
        <p:spPr>
          <a:xfrm>
            <a:off x="-2473579" y="2050365"/>
            <a:ext cx="6884344" cy="690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defRPr sz="3100" spc="-31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Rationale:</a:t>
            </a:r>
          </a:p>
        </p:txBody>
      </p:sp>
      <p:sp>
        <p:nvSpPr>
          <p:cNvPr id="169" name="Line"/>
          <p:cNvSpPr/>
          <p:nvPr/>
        </p:nvSpPr>
        <p:spPr>
          <a:xfrm>
            <a:off x="13841744" y="6069821"/>
            <a:ext cx="569588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0" name="Line"/>
          <p:cNvSpPr/>
          <p:nvPr/>
        </p:nvSpPr>
        <p:spPr>
          <a:xfrm flipV="1">
            <a:off x="13867801" y="2159469"/>
            <a:ext cx="1" cy="389400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71" name="Rectangle"/>
          <p:cNvSpPr/>
          <p:nvPr/>
        </p:nvSpPr>
        <p:spPr>
          <a:xfrm>
            <a:off x="14306666" y="3796929"/>
            <a:ext cx="279593" cy="22788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2" name="Rectangle"/>
          <p:cNvSpPr/>
          <p:nvPr/>
        </p:nvSpPr>
        <p:spPr>
          <a:xfrm>
            <a:off x="16907588" y="5755310"/>
            <a:ext cx="253373" cy="3204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3" name="Rectangle"/>
          <p:cNvSpPr/>
          <p:nvPr/>
        </p:nvSpPr>
        <p:spPr>
          <a:xfrm>
            <a:off x="17341074" y="5862712"/>
            <a:ext cx="253374" cy="21306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4" name="Rectangle"/>
          <p:cNvSpPr/>
          <p:nvPr/>
        </p:nvSpPr>
        <p:spPr>
          <a:xfrm>
            <a:off x="17774561" y="5862712"/>
            <a:ext cx="253374" cy="21306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5" name="Rectangle"/>
          <p:cNvSpPr/>
          <p:nvPr/>
        </p:nvSpPr>
        <p:spPr>
          <a:xfrm>
            <a:off x="18208048" y="5862712"/>
            <a:ext cx="253373" cy="21306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16040614" y="5469602"/>
            <a:ext cx="253374" cy="60617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7" name="Rectangle"/>
          <p:cNvSpPr/>
          <p:nvPr/>
        </p:nvSpPr>
        <p:spPr>
          <a:xfrm>
            <a:off x="16474101" y="5614495"/>
            <a:ext cx="253373" cy="4612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8" name="Rectangle"/>
          <p:cNvSpPr/>
          <p:nvPr/>
        </p:nvSpPr>
        <p:spPr>
          <a:xfrm>
            <a:off x="15607127" y="5208990"/>
            <a:ext cx="253374" cy="86678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79" name="Rectangle"/>
          <p:cNvSpPr/>
          <p:nvPr/>
        </p:nvSpPr>
        <p:spPr>
          <a:xfrm>
            <a:off x="15173641" y="4715619"/>
            <a:ext cx="253373" cy="13601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14740154" y="4257941"/>
            <a:ext cx="253374" cy="181783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81" name="Example secondary infection distribution"/>
          <p:cNvSpPr txBox="1"/>
          <p:nvPr/>
        </p:nvSpPr>
        <p:spPr>
          <a:xfrm>
            <a:off x="14316678" y="2123025"/>
            <a:ext cx="4183584" cy="416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/>
            </a:lvl1pPr>
          </a:lstStyle>
          <a:p>
            <a:r>
              <a:t>Example secondary infection distribution</a:t>
            </a:r>
          </a:p>
        </p:txBody>
      </p:sp>
      <p:sp>
        <p:nvSpPr>
          <p:cNvPr id="182" name="How we do this:"/>
          <p:cNvSpPr txBox="1"/>
          <p:nvPr/>
        </p:nvSpPr>
        <p:spPr>
          <a:xfrm>
            <a:off x="9679106" y="1561270"/>
            <a:ext cx="6884345" cy="6905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defRPr sz="3100" spc="-31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How we do this:</a:t>
            </a:r>
          </a:p>
        </p:txBody>
      </p:sp>
      <p:sp>
        <p:nvSpPr>
          <p:cNvPr id="183" name="Probability of k"/>
          <p:cNvSpPr txBox="1"/>
          <p:nvPr/>
        </p:nvSpPr>
        <p:spPr>
          <a:xfrm>
            <a:off x="11741379" y="3981123"/>
            <a:ext cx="1886967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Probability of k</a:t>
            </a:r>
          </a:p>
        </p:txBody>
      </p:sp>
      <p:sp>
        <p:nvSpPr>
          <p:cNvPr id="184" name="k, secondary infections"/>
          <p:cNvSpPr txBox="1"/>
          <p:nvPr/>
        </p:nvSpPr>
        <p:spPr>
          <a:xfrm>
            <a:off x="14982513" y="6240686"/>
            <a:ext cx="2851913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/>
            </a:lvl1pPr>
          </a:lstStyle>
          <a:p>
            <a:r>
              <a:t> k, secondary infections</a:t>
            </a:r>
          </a:p>
        </p:txBody>
      </p:sp>
      <p:sp>
        <p:nvSpPr>
          <p:cNvPr id="185" name="Line"/>
          <p:cNvSpPr/>
          <p:nvPr/>
        </p:nvSpPr>
        <p:spPr>
          <a:xfrm flipV="1">
            <a:off x="14581520" y="3041181"/>
            <a:ext cx="3054789" cy="75923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Probability of having one neighbor in the network"/>
              <p:cNvSpPr txBox="1"/>
              <p:nvPr/>
            </p:nvSpPr>
            <p:spPr>
              <a:xfrm>
                <a:off x="17774561" y="2514295"/>
                <a:ext cx="5037901" cy="8019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825500">
                  <a:lnSpc>
                    <a:spcPct val="100000"/>
                  </a:lnSpc>
                  <a:defRPr sz="1700" spc="-17">
                    <a:latin typeface="Graphik-Medium"/>
                    <a:ea typeface="Graphik-Medium"/>
                    <a:cs typeface="Graphik-Medium"/>
                    <a:sym typeface="Graphik Medium"/>
                  </a:defRPr>
                </a:pPr>
                <a:r>
                  <a:rPr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Probability of having one neighbor in the network</a:t>
                </a:r>
                <a:r>
                  <a:t>   </a:t>
                </a:r>
              </a:p>
              <a:p>
                <a:pPr lvl="2" indent="0" defTabSz="1130300">
                  <a:lnSpc>
                    <a:spcPct val="100000"/>
                  </a:lnSpc>
                  <a:defRPr sz="1700">
                    <a:solidFill>
                      <a:srgbClr val="01010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0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200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186" name="Probability of having one neighbor in the network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4561" y="2514295"/>
                <a:ext cx="5037901" cy="801971"/>
              </a:xfrm>
              <a:prstGeom prst="rect">
                <a:avLst/>
              </a:prstGeom>
              <a:blipFill>
                <a:blip r:embed="rId5"/>
                <a:stretch>
                  <a:fillRect l="-175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7" name="Line"/>
          <p:cNvSpPr/>
          <p:nvPr/>
        </p:nvSpPr>
        <p:spPr>
          <a:xfrm flipV="1">
            <a:off x="14993525" y="3923027"/>
            <a:ext cx="2433228" cy="4742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8" name="Probability of having three neighbors in the network"/>
              <p:cNvSpPr txBox="1"/>
              <p:nvPr/>
            </p:nvSpPr>
            <p:spPr>
              <a:xfrm>
                <a:off x="17659919" y="3611446"/>
                <a:ext cx="5267186" cy="8019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825500">
                  <a:lnSpc>
                    <a:spcPct val="100000"/>
                  </a:lnSpc>
                  <a:defRPr sz="1700" spc="-17">
                    <a:latin typeface="Graphik-Medium"/>
                    <a:ea typeface="Graphik-Medium"/>
                    <a:cs typeface="Graphik-Medium"/>
                    <a:sym typeface="Graphik Medium"/>
                  </a:defRPr>
                </a:pPr>
                <a:r>
                  <a:rPr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Probability of having three neighbors in the network</a:t>
                </a:r>
                <a:r>
                  <a:t>   </a:t>
                </a:r>
              </a:p>
              <a:p>
                <a:pPr lvl="2" indent="0" defTabSz="1130300">
                  <a:lnSpc>
                    <a:spcPct val="100000"/>
                  </a:lnSpc>
                  <a:defRPr sz="1700">
                    <a:solidFill>
                      <a:srgbClr val="01010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0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sz="200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188" name="Probability of having three neighbors in the network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9919" y="3611446"/>
                <a:ext cx="5267186" cy="801971"/>
              </a:xfrm>
              <a:prstGeom prst="rect">
                <a:avLst/>
              </a:prstGeom>
              <a:blipFill>
                <a:blip r:embed="rId6"/>
                <a:stretch>
                  <a:fillRect l="-168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9" name="Rectangle"/>
          <p:cNvSpPr/>
          <p:nvPr/>
        </p:nvSpPr>
        <p:spPr>
          <a:xfrm>
            <a:off x="13918601" y="2366533"/>
            <a:ext cx="239714" cy="370924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190" name="Line"/>
          <p:cNvSpPr/>
          <p:nvPr/>
        </p:nvSpPr>
        <p:spPr>
          <a:xfrm flipV="1">
            <a:off x="18445489" y="5294009"/>
            <a:ext cx="269062" cy="5990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1" name="Probability of a super spreader event"/>
              <p:cNvSpPr txBox="1"/>
              <p:nvPr/>
            </p:nvSpPr>
            <p:spPr>
              <a:xfrm>
                <a:off x="18397649" y="4765872"/>
                <a:ext cx="3791726" cy="80197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825500">
                  <a:lnSpc>
                    <a:spcPct val="100000"/>
                  </a:lnSpc>
                  <a:defRPr sz="1700" spc="-17">
                    <a:latin typeface="Graphik-Medium"/>
                    <a:ea typeface="Graphik-Medium"/>
                    <a:cs typeface="Graphik-Medium"/>
                    <a:sym typeface="Graphik Medium"/>
                  </a:defRPr>
                </a:pPr>
                <a:r>
                  <a:rPr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Probability of a super spreader event</a:t>
                </a:r>
                <a:r>
                  <a:t>   </a:t>
                </a:r>
              </a:p>
              <a:p>
                <a:pPr lvl="2" indent="0" defTabSz="1130300">
                  <a:lnSpc>
                    <a:spcPct val="100000"/>
                  </a:lnSpc>
                  <a:defRPr sz="1700">
                    <a:solidFill>
                      <a:srgbClr val="01010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00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0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0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sz="200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=0.025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191" name="Probability of a super spreader even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7649" y="4765872"/>
                <a:ext cx="3791726" cy="801971"/>
              </a:xfrm>
              <a:prstGeom prst="rect">
                <a:avLst/>
              </a:prstGeom>
              <a:blipFill>
                <a:blip r:embed="rId7"/>
                <a:stretch>
                  <a:fillRect l="-233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Line"/>
          <p:cNvSpPr/>
          <p:nvPr/>
        </p:nvSpPr>
        <p:spPr>
          <a:xfrm flipV="1">
            <a:off x="11682671" y="1845832"/>
            <a:ext cx="1" cy="927319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3" name="Text"/>
              <p:cNvSpPr txBox="1"/>
              <p:nvPr/>
            </p:nvSpPr>
            <p:spPr>
              <a:xfrm>
                <a:off x="11456324" y="9185858"/>
                <a:ext cx="4557828" cy="210715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lvl="2" indent="0" defTabSz="1130300">
                  <a:lnSpc>
                    <a:spcPct val="100000"/>
                  </a:lnSpc>
                  <a:defRPr sz="2000">
                    <a:solidFill>
                      <a:srgbClr val="010101"/>
                    </a:solidFill>
                  </a:defRPr>
                </a:pPr>
                <a:endParaRPr/>
              </a:p>
              <a:p>
                <a:pPr lvl="2" indent="0" defTabSz="1130300">
                  <a:lnSpc>
                    <a:spcPct val="100000"/>
                  </a:lnSpc>
                  <a:defRPr sz="2000">
                    <a:solidFill>
                      <a:srgbClr val="010101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350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lim>
                      </m:limUpp>
                      <m:sSub>
                        <m:sSubPr>
                          <m:ctrlP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𝐸𝑅𝑅𝑂𝑅</m:t>
                      </m:r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/>
              </a:p>
              <a:p>
                <a:pPr algn="l">
                  <a:defRPr sz="2000">
                    <a:solidFill>
                      <a:srgbClr val="010101"/>
                    </a:solidFill>
                  </a:defRPr>
                </a:pPr>
                <a:endParaRPr i="1"/>
              </a:p>
            </p:txBody>
          </p:sp>
        </mc:Choice>
        <mc:Fallback>
          <p:sp>
            <p:nvSpPr>
              <p:cNvPr id="19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6324" y="9185858"/>
                <a:ext cx="4557828" cy="21071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Add error to coefficients"/>
          <p:cNvSpPr txBox="1"/>
          <p:nvPr/>
        </p:nvSpPr>
        <p:spPr>
          <a:xfrm>
            <a:off x="13842401" y="8972310"/>
            <a:ext cx="3620301" cy="467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900">
                <a:solidFill>
                  <a:srgbClr val="FF2600"/>
                </a:solidFill>
              </a:defRPr>
            </a:lvl1pPr>
          </a:lstStyle>
          <a:p>
            <a:r>
              <a:t>Add error to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5" name="Network degree distribution PGF"/>
              <p:cNvSpPr txBox="1"/>
              <p:nvPr/>
            </p:nvSpPr>
            <p:spPr>
              <a:xfrm>
                <a:off x="19847990" y="7183365"/>
                <a:ext cx="4102355" cy="128940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825500">
                  <a:lnSpc>
                    <a:spcPct val="100000"/>
                  </a:lnSpc>
                  <a:defRPr sz="2000" spc="-19">
                    <a:latin typeface="Graphik-Medium"/>
                    <a:ea typeface="Graphik-Medium"/>
                    <a:cs typeface="Graphik-Medium"/>
                    <a:sym typeface="Graphik Medium"/>
                  </a:defRPr>
                </a:pPr>
                <a:r>
                  <a:rPr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Network degree distribution PGF</a:t>
                </a:r>
                <a:r>
                  <a:t>    </a:t>
                </a:r>
              </a:p>
              <a:p>
                <a:pPr lvl="2" indent="0" defTabSz="1130300">
                  <a:lnSpc>
                    <a:spcPct val="100000"/>
                  </a:lnSpc>
                  <a:defRPr sz="2000">
                    <a:solidFill>
                      <a:srgbClr val="01010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35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235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235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235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Upp>
                      <m:limUppPr>
                        <m:ctrlP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2350" i="1">
                                <a:solidFill>
                                  <a:srgbClr val="0101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2350" i="1">
                                <a:solidFill>
                                  <a:srgbClr val="010101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2350" i="1">
                                <a:solidFill>
                                  <a:srgbClr val="01010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sz="2350" i="1">
                                <a:solidFill>
                                  <a:srgbClr val="01010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lim>
                        </m:limLow>
                      </m:e>
                      <m:lim>
                        <m: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sSub>
                      <m:sSubPr>
                        <m:ctrlP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sz="23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/>
              </a:p>
            </p:txBody>
          </p:sp>
        </mc:Choice>
        <mc:Fallback>
          <p:sp>
            <p:nvSpPr>
              <p:cNvPr id="195" name="Network degree distribution PG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7990" y="7183365"/>
                <a:ext cx="4102355" cy="1289401"/>
              </a:xfrm>
              <a:prstGeom prst="rect">
                <a:avLst/>
              </a:prstGeom>
              <a:blipFill>
                <a:blip r:embed="rId9"/>
                <a:stretch>
                  <a:fillRect l="-246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6" name="Transmission (excess) degree distribution PGF"/>
              <p:cNvSpPr txBox="1"/>
              <p:nvPr/>
            </p:nvSpPr>
            <p:spPr>
              <a:xfrm>
                <a:off x="11717631" y="7208581"/>
                <a:ext cx="5719319" cy="133055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1130300">
                  <a:lnSpc>
                    <a:spcPct val="100000"/>
                  </a:lnSpc>
                  <a:defRPr sz="2000">
                    <a:solidFill>
                      <a:srgbClr val="010101"/>
                    </a:solidFill>
                  </a:defRPr>
                </a:pPr>
                <a:r>
                  <a:rPr dirty="0"/>
                  <a:t>Transmission (excess) degree distribution PGF    </a:t>
                </a:r>
              </a:p>
              <a:p>
                <a:pPr lvl="2" indent="0" defTabSz="1130300">
                  <a:lnSpc>
                    <a:spcPct val="100000"/>
                  </a:lnSpc>
                  <a:defRPr sz="2000">
                    <a:solidFill>
                      <a:srgbClr val="010101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350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f>
                        <m:fPr>
                          <m:ctrlP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den>
                      </m:f>
                      <m:sSup>
                        <m:sSupPr>
                          <m:ctrlP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23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sz="23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b>
                        <m:sSubPr>
                          <m:ctrlP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23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96" name="Transmission (excess) degree distribution PG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631" y="7208581"/>
                <a:ext cx="5719319" cy="1330551"/>
              </a:xfrm>
              <a:prstGeom prst="rect">
                <a:avLst/>
              </a:prstGeom>
              <a:blipFill>
                <a:blip r:embed="rId10"/>
                <a:stretch>
                  <a:fillRect l="-2217" r="-2217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7" name="Line"/>
          <p:cNvSpPr/>
          <p:nvPr/>
        </p:nvSpPr>
        <p:spPr>
          <a:xfrm>
            <a:off x="21919774" y="5631087"/>
            <a:ext cx="980590" cy="1521892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98" name="Take derivative"/>
          <p:cNvSpPr txBox="1"/>
          <p:nvPr/>
        </p:nvSpPr>
        <p:spPr>
          <a:xfrm>
            <a:off x="17684646" y="7614896"/>
            <a:ext cx="1784821" cy="4674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900">
                <a:solidFill>
                  <a:srgbClr val="FF2600"/>
                </a:solidFill>
              </a:defRPr>
            </a:lvl1pPr>
          </a:lstStyle>
          <a:p>
            <a:r>
              <a:t>Take derivative</a:t>
            </a:r>
          </a:p>
        </p:txBody>
      </p:sp>
      <p:sp>
        <p:nvSpPr>
          <p:cNvPr id="199" name="Line"/>
          <p:cNvSpPr/>
          <p:nvPr/>
        </p:nvSpPr>
        <p:spPr>
          <a:xfrm>
            <a:off x="14196665" y="8637563"/>
            <a:ext cx="1" cy="113698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Text"/>
              <p:cNvSpPr txBox="1"/>
              <p:nvPr/>
            </p:nvSpPr>
            <p:spPr>
              <a:xfrm>
                <a:off x="12628794" y="10553992"/>
                <a:ext cx="2212887" cy="10019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2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2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2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2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sz="235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lim>
                      </m:limUpp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0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794" y="10553992"/>
                <a:ext cx="2212887" cy="1001998"/>
              </a:xfrm>
              <a:prstGeom prst="rect">
                <a:avLst/>
              </a:prstGeom>
              <a:blipFill>
                <a:blip r:embed="rId11"/>
                <a:stretch>
                  <a:fillRect l="-6286" r="-400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1" name="Determine polynomial…"/>
          <p:cNvSpPr txBox="1"/>
          <p:nvPr/>
        </p:nvSpPr>
        <p:spPr>
          <a:xfrm>
            <a:off x="19276958" y="6081116"/>
            <a:ext cx="3312732" cy="7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900">
                <a:solidFill>
                  <a:srgbClr val="FF2600"/>
                </a:solidFill>
              </a:defRPr>
            </a:pPr>
            <a:r>
              <a:t>Determine polynomial </a:t>
            </a:r>
          </a:p>
          <a:p>
            <a:pPr>
              <a:defRPr sz="1900">
                <a:solidFill>
                  <a:srgbClr val="FF2600"/>
                </a:solidFill>
              </a:defRPr>
            </a:pPr>
            <a:r>
              <a:t>coefficients from distribution</a:t>
            </a:r>
          </a:p>
        </p:txBody>
      </p:sp>
      <p:sp>
        <p:nvSpPr>
          <p:cNvPr id="202" name="Line"/>
          <p:cNvSpPr/>
          <p:nvPr/>
        </p:nvSpPr>
        <p:spPr>
          <a:xfrm flipH="1">
            <a:off x="17364716" y="7573853"/>
            <a:ext cx="2424678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3" name="Text"/>
              <p:cNvSpPr txBox="1"/>
              <p:nvPr/>
            </p:nvSpPr>
            <p:spPr>
              <a:xfrm>
                <a:off x="21200391" y="9454406"/>
                <a:ext cx="1792756" cy="95996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2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/>
              </a:p>
              <a:p>
                <a:pPr>
                  <a:defRPr sz="2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35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sz="23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23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0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391" y="9454406"/>
                <a:ext cx="1792756" cy="959969"/>
              </a:xfrm>
              <a:prstGeom prst="rect">
                <a:avLst/>
              </a:prstGeom>
              <a:blipFill>
                <a:blip r:embed="rId12"/>
                <a:stretch>
                  <a:fillRect l="-9155" r="-49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Solve the self consistent equation"/>
          <p:cNvSpPr txBox="1"/>
          <p:nvPr/>
        </p:nvSpPr>
        <p:spPr>
          <a:xfrm>
            <a:off x="16342611" y="10088288"/>
            <a:ext cx="3984245" cy="480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solidFill>
                  <a:srgbClr val="FF2600"/>
                </a:solidFill>
              </a:defRPr>
            </a:lvl1pPr>
          </a:lstStyle>
          <a:p>
            <a:r>
              <a:t>Solve the self consistent equation</a:t>
            </a:r>
          </a:p>
        </p:txBody>
      </p:sp>
      <p:sp>
        <p:nvSpPr>
          <p:cNvPr id="205" name="Solve for final…"/>
          <p:cNvSpPr txBox="1"/>
          <p:nvPr/>
        </p:nvSpPr>
        <p:spPr>
          <a:xfrm>
            <a:off x="21014739" y="10866941"/>
            <a:ext cx="1768857" cy="82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solidFill>
                  <a:srgbClr val="FF2600"/>
                </a:solidFill>
              </a:defRPr>
            </a:pPr>
            <a:r>
              <a:t>Solve for final </a:t>
            </a:r>
          </a:p>
          <a:p>
            <a:pPr>
              <a:defRPr sz="2000">
                <a:solidFill>
                  <a:srgbClr val="FF2600"/>
                </a:solidFill>
              </a:defRPr>
            </a:pPr>
            <a:r>
              <a:t>outbreak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6" name="Text"/>
              <p:cNvSpPr txBox="1"/>
              <p:nvPr/>
            </p:nvSpPr>
            <p:spPr>
              <a:xfrm>
                <a:off x="20443335" y="12278312"/>
                <a:ext cx="3306868" cy="55203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>
                <a:lvl1pPr>
                  <a:defRPr sz="2000"/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Final</m:t>
                      </m:r>
                      <m:r>
                        <m:rPr>
                          <m:nor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outbreak</m:t>
                      </m:r>
                      <m:r>
                        <m:rPr>
                          <m:nor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sz="21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06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3335" y="12278312"/>
                <a:ext cx="3306868" cy="552036"/>
              </a:xfrm>
              <a:prstGeom prst="rect">
                <a:avLst/>
              </a:prstGeom>
              <a:blipFill>
                <a:blip r:embed="rId13"/>
                <a:stretch>
                  <a:fillRect l="-114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Do this over and over again for…"/>
          <p:cNvSpPr txBox="1"/>
          <p:nvPr/>
        </p:nvSpPr>
        <p:spPr>
          <a:xfrm>
            <a:off x="13780698" y="12142722"/>
            <a:ext cx="3743707" cy="823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solidFill>
                  <a:srgbClr val="FF2600"/>
                </a:solidFill>
              </a:defRPr>
            </a:pPr>
            <a:r>
              <a:t>Do this over and over again for </a:t>
            </a:r>
          </a:p>
          <a:p>
            <a:pPr>
              <a:defRPr sz="2000">
                <a:solidFill>
                  <a:srgbClr val="FF2600"/>
                </a:solidFill>
              </a:defRPr>
            </a:pPr>
            <a:r>
              <a:t>differing ERROR distributions</a:t>
            </a:r>
          </a:p>
        </p:txBody>
      </p:sp>
      <p:sp>
        <p:nvSpPr>
          <p:cNvPr id="208" name="Line"/>
          <p:cNvSpPr/>
          <p:nvPr/>
        </p:nvSpPr>
        <p:spPr>
          <a:xfrm>
            <a:off x="15854663" y="9949727"/>
            <a:ext cx="5037901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09" name="Line"/>
          <p:cNvSpPr/>
          <p:nvPr/>
        </p:nvSpPr>
        <p:spPr>
          <a:xfrm>
            <a:off x="22876162" y="10521042"/>
            <a:ext cx="1" cy="151501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0" name="Line"/>
          <p:cNvSpPr/>
          <p:nvPr/>
        </p:nvSpPr>
        <p:spPr>
          <a:xfrm flipH="1">
            <a:off x="17771530" y="12635214"/>
            <a:ext cx="2424678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1" name="Line"/>
          <p:cNvSpPr/>
          <p:nvPr/>
        </p:nvSpPr>
        <p:spPr>
          <a:xfrm>
            <a:off x="15652551" y="12958895"/>
            <a:ext cx="1" cy="606172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12" name="M.E. Newman, S.H. Strogatz, and D.J. Watts, Random graphs with arbitrary degree distributions and their applications, Physical Review E 64, 026118 (2001)."/>
          <p:cNvSpPr txBox="1"/>
          <p:nvPr/>
        </p:nvSpPr>
        <p:spPr>
          <a:xfrm>
            <a:off x="15933467" y="13157313"/>
            <a:ext cx="8720089" cy="525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M.E. Newman, S.H. Strogatz, and D.J. Watts, Random graphs with arbitrary degree distributions and their applications, </a:t>
            </a:r>
            <a:r>
              <a:rPr i="1"/>
              <a:t>Physical Review E </a:t>
            </a:r>
            <a:r>
              <a:t>64, 026118 (2001).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 Gallery" descr="Image Galle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6352" y="-196605"/>
            <a:ext cx="13854718" cy="73236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7" name="Image Gallery"/>
          <p:cNvGrpSpPr/>
          <p:nvPr/>
        </p:nvGrpSpPr>
        <p:grpSpPr>
          <a:xfrm>
            <a:off x="411518" y="5312014"/>
            <a:ext cx="10920462" cy="10243376"/>
            <a:chOff x="0" y="1008825"/>
            <a:chExt cx="10920460" cy="10243374"/>
          </a:xfrm>
        </p:grpSpPr>
        <p:pic>
          <p:nvPicPr>
            <p:cNvPr id="215" name="Screen Shot 2022-04-08 at 4.05.45 PM.png" descr="Screen Shot 2022-04-08 at 4.05.45 PM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1008825"/>
              <a:ext cx="10920461" cy="8551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Caption"/>
            <p:cNvSpPr/>
            <p:nvPr/>
          </p:nvSpPr>
          <p:spPr>
            <a:xfrm>
              <a:off x="0" y="10645647"/>
              <a:ext cx="10920461" cy="606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400"/>
              </a:lvl1pPr>
            </a:lstStyle>
            <a:p>
              <a:r>
                <a:t>Caption</a:t>
              </a:r>
            </a:p>
          </p:txBody>
        </p:sp>
      </p:grpSp>
      <p:sp>
        <p:nvSpPr>
          <p:cNvPr id="218" name="Right: Two systems, homogenous and heterogenous, exhibit how added error…"/>
          <p:cNvSpPr txBox="1"/>
          <p:nvPr/>
        </p:nvSpPr>
        <p:spPr>
          <a:xfrm>
            <a:off x="83749" y="180429"/>
            <a:ext cx="11576000" cy="1791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400"/>
            </a:pPr>
            <a:r>
              <a:rPr>
                <a:latin typeface="Canela Text Bold"/>
                <a:ea typeface="Canela Text Bold"/>
                <a:cs typeface="Canela Text Bold"/>
                <a:sym typeface="Canela Text Bold"/>
              </a:rPr>
              <a:t>Right:</a:t>
            </a:r>
            <a:r>
              <a:t> Two systems, homogenous and heterogenous, exhibit how added error </a:t>
            </a:r>
          </a:p>
          <a:p>
            <a:pPr algn="l">
              <a:defRPr sz="2400"/>
            </a:pPr>
            <a:r>
              <a:t>create varying final outbreak sizes as more error is added to the system. The </a:t>
            </a:r>
          </a:p>
          <a:p>
            <a:pPr algn="l">
              <a:defRPr sz="2400"/>
            </a:pPr>
            <a:r>
              <a:t>box plots grow larger and outbreak sizes vary more on the left (homogeneous) plot</a:t>
            </a:r>
          </a:p>
          <a:p>
            <a:pPr algn="l">
              <a:defRPr sz="2400"/>
            </a:pPr>
            <a:r>
              <a:t>compared to the the left (heterogeneous).</a:t>
            </a:r>
          </a:p>
        </p:txBody>
      </p:sp>
      <p:sp>
        <p:nvSpPr>
          <p:cNvPr id="219" name="Take away: Outbreak sizes can vary with more homogeneous secondary…"/>
          <p:cNvSpPr txBox="1"/>
          <p:nvPr/>
        </p:nvSpPr>
        <p:spPr>
          <a:xfrm>
            <a:off x="147185" y="3316409"/>
            <a:ext cx="11472178" cy="1063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Take away: </a:t>
            </a:r>
            <a: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  <a:t>Outbreak sizes can vary with more homogeneous secondary </a:t>
            </a:r>
          </a:p>
          <a:p>
            <a:pPr algn="l"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  <a:t>degree networks, meaning they are more sensitive to errors in data.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Left: Given varying average secondary infection rates,  , and dispersion parameters, k,…"/>
              <p:cNvSpPr txBox="1"/>
              <p:nvPr/>
            </p:nvSpPr>
            <p:spPr>
              <a:xfrm>
                <a:off x="11265779" y="7219101"/>
                <a:ext cx="13045745" cy="228062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algn="l">
                  <a:defRPr sz="2400"/>
                </a:pPr>
                <a:r>
                  <a:rPr>
                    <a:latin typeface="Canela Text Bold"/>
                    <a:ea typeface="Canela Text Bold"/>
                    <a:cs typeface="Canela Text Bold"/>
                    <a:sym typeface="Canela Text Bold"/>
                  </a:rPr>
                  <a:t>Left: </a:t>
                </a:r>
                <a:r>
                  <a:t>Given varying average secondary infection rates,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t>, and dispersion parameters, </a:t>
                </a:r>
                <a:r>
                  <a:rPr i="1"/>
                  <a:t>k</a:t>
                </a:r>
                <a:r>
                  <a:t>, </a:t>
                </a:r>
              </a:p>
              <a:p>
                <a:pPr algn="l">
                  <a:defRPr sz="2400"/>
                </a:pPr>
                <a:r>
                  <a:t>PGF roots (1-outbreak size), outbreak size, expectation of the change in (1-outbreak) and</a:t>
                </a:r>
              </a:p>
              <a:p>
                <a:pPr algn="l">
                  <a:defRPr sz="2400"/>
                </a:pPr>
                <a:r>
                  <a:t>expectation of the change in (1-outbreak) over the outbreak are calculated. For the top and</a:t>
                </a:r>
              </a:p>
              <a:p>
                <a:pPr algn="l">
                  <a:defRPr sz="2400"/>
                </a:pPr>
                <a:r>
                  <a:t>bottom row of the figure, each contour line either represents a percentage of the network and</a:t>
                </a:r>
              </a:p>
              <a:p>
                <a:pPr algn="l">
                  <a:defRPr sz="2400"/>
                </a:pPr>
                <a:r>
                  <a:t>percentage of variability respectively.</a:t>
                </a:r>
              </a:p>
            </p:txBody>
          </p:sp>
        </mc:Choice>
        <mc:Fallback>
          <p:sp>
            <p:nvSpPr>
              <p:cNvPr id="220" name="Left: Given varying average secondary infection rates,  , and dispersion parameters, k,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5779" y="7219101"/>
                <a:ext cx="13045745" cy="2280626"/>
              </a:xfrm>
              <a:prstGeom prst="rect">
                <a:avLst/>
              </a:prstGeom>
              <a:blipFill>
                <a:blip r:embed="rId4"/>
                <a:stretch>
                  <a:fillRect l="-1070" r="-214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1" name="Take away: When keeping outbreak size constant, the expectation of the change in…"/>
          <p:cNvSpPr txBox="1"/>
          <p:nvPr/>
        </p:nvSpPr>
        <p:spPr>
          <a:xfrm>
            <a:off x="11165270" y="10931596"/>
            <a:ext cx="13135928" cy="106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t>Take away: </a:t>
            </a:r>
            <a: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  <a:t>When keeping outbreak size constant, the expectation of the change in </a:t>
            </a:r>
          </a:p>
          <a:p>
            <a:pPr algn="l">
              <a:defRPr>
                <a:latin typeface="Canela Text Bold"/>
                <a:ea typeface="Canela Text Bold"/>
                <a:cs typeface="Canela Text Bold"/>
                <a:sym typeface="Canela Text Bold"/>
              </a:defRPr>
            </a:pPr>
            <a:r>
              <a:rPr>
                <a:latin typeface="Canela Text Regular"/>
                <a:ea typeface="Canela Text Regular"/>
                <a:cs typeface="Canela Text Regular"/>
                <a:sym typeface="Canela Text Regular"/>
              </a:rPr>
              <a:t>(1-outbreak) is more drastic and sensitive for smaller outbreaks. </a:t>
            </a:r>
          </a:p>
        </p:txBody>
      </p:sp>
      <p:sp>
        <p:nvSpPr>
          <p:cNvPr id="222" name="J.O. Lloyd-Smith,  S. Schreiber,  P. Kopp, et al., Superspreading and the effect of individual variation on disease emergence. Nature 438.7066 (2005): 355-359."/>
          <p:cNvSpPr txBox="1"/>
          <p:nvPr/>
        </p:nvSpPr>
        <p:spPr>
          <a:xfrm>
            <a:off x="11896211" y="13237999"/>
            <a:ext cx="12266396" cy="309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J.O. Lloyd-Smith,  S. Schreiber,  P. Kopp, </a:t>
            </a:r>
            <a:r>
              <a:rPr i="1"/>
              <a:t>et al.</a:t>
            </a:r>
            <a:r>
              <a:t>, Superspreading and the effect of individual variation on disease emergence. </a:t>
            </a:r>
            <a:r>
              <a:rPr i="1"/>
              <a:t>Nature</a:t>
            </a:r>
            <a:r>
              <a:t> 438.7066 (2005): 355-359.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. Dye, and N. Gay,  Modeling the SARS epidemic. Science 300.5627 (2003): 1884-1885."/>
          <p:cNvSpPr txBox="1"/>
          <p:nvPr/>
        </p:nvSpPr>
        <p:spPr>
          <a:xfrm>
            <a:off x="232148" y="13298076"/>
            <a:ext cx="6092081" cy="297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00000"/>
              </a:lnSpc>
              <a:defRPr sz="1300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C. Dye, and N. Gay,  Modeling the SARS epidemic. </a:t>
            </a:r>
            <a:r>
              <a:rPr i="1"/>
              <a:t>Science</a:t>
            </a:r>
            <a:r>
              <a:t> 300.5627 (2003): 1884-1885.</a:t>
            </a:r>
          </a:p>
        </p:txBody>
      </p:sp>
      <p:sp>
        <p:nvSpPr>
          <p:cNvPr id="225" name="Incorporating heterogeneity in disease dynamics"/>
          <p:cNvSpPr txBox="1"/>
          <p:nvPr/>
        </p:nvSpPr>
        <p:spPr>
          <a:xfrm>
            <a:off x="1199740" y="2554658"/>
            <a:ext cx="8810347" cy="681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r>
              <a:t>Incorporating heterogeneity in disease dynamics</a:t>
            </a:r>
          </a:p>
        </p:txBody>
      </p:sp>
      <p:sp>
        <p:nvSpPr>
          <p:cNvPr id="226" name="Line"/>
          <p:cNvSpPr/>
          <p:nvPr/>
        </p:nvSpPr>
        <p:spPr>
          <a:xfrm>
            <a:off x="5235815" y="3439829"/>
            <a:ext cx="1" cy="15290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27" name="Model with a distribution of secondary infections,…"/>
          <p:cNvSpPr txBox="1"/>
          <p:nvPr/>
        </p:nvSpPr>
        <p:spPr>
          <a:xfrm>
            <a:off x="1170136" y="5384828"/>
            <a:ext cx="9350503" cy="1208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100"/>
            </a:pPr>
            <a:r>
              <a:t>Model with a distribution of secondary infections, </a:t>
            </a:r>
          </a:p>
          <a:p>
            <a:pPr>
              <a:defRPr sz="3100"/>
            </a:pPr>
            <a:r>
              <a:t>specifically probability generating functions (PGFs) </a:t>
            </a:r>
          </a:p>
        </p:txBody>
      </p:sp>
      <p:sp>
        <p:nvSpPr>
          <p:cNvPr id="228" name="Incorporating error into data into a model"/>
          <p:cNvSpPr txBox="1"/>
          <p:nvPr/>
        </p:nvSpPr>
        <p:spPr>
          <a:xfrm>
            <a:off x="14057677" y="2554658"/>
            <a:ext cx="7767042" cy="681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r>
              <a:t>Incorporating error into data into a model </a:t>
            </a:r>
          </a:p>
        </p:txBody>
      </p:sp>
      <p:sp>
        <p:nvSpPr>
          <p:cNvPr id="229" name="Perturb degree distribution"/>
          <p:cNvSpPr txBox="1"/>
          <p:nvPr/>
        </p:nvSpPr>
        <p:spPr>
          <a:xfrm>
            <a:off x="15405115" y="5647915"/>
            <a:ext cx="5072165" cy="681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r>
              <a:t>Perturb degree distribution </a:t>
            </a:r>
          </a:p>
        </p:txBody>
      </p:sp>
      <p:sp>
        <p:nvSpPr>
          <p:cNvPr id="230" name="Solving PGF with perturbed degree distribution"/>
          <p:cNvSpPr txBox="1"/>
          <p:nvPr/>
        </p:nvSpPr>
        <p:spPr>
          <a:xfrm>
            <a:off x="7755052" y="7910216"/>
            <a:ext cx="8706016" cy="681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/>
            </a:lvl1pPr>
          </a:lstStyle>
          <a:p>
            <a:r>
              <a:t>Solving PGF with perturbed degree distribution </a:t>
            </a:r>
          </a:p>
        </p:txBody>
      </p:sp>
      <p:sp>
        <p:nvSpPr>
          <p:cNvPr id="231" name="Line"/>
          <p:cNvSpPr/>
          <p:nvPr/>
        </p:nvSpPr>
        <p:spPr>
          <a:xfrm>
            <a:off x="17941197" y="3439829"/>
            <a:ext cx="1" cy="15290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2" name="Line"/>
          <p:cNvSpPr/>
          <p:nvPr/>
        </p:nvSpPr>
        <p:spPr>
          <a:xfrm>
            <a:off x="5163673" y="6834925"/>
            <a:ext cx="2536879" cy="15181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3" name="Line"/>
          <p:cNvSpPr/>
          <p:nvPr/>
        </p:nvSpPr>
        <p:spPr>
          <a:xfrm flipH="1">
            <a:off x="16515569" y="6757395"/>
            <a:ext cx="1404343" cy="152090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4" name="Line"/>
          <p:cNvSpPr/>
          <p:nvPr/>
        </p:nvSpPr>
        <p:spPr>
          <a:xfrm>
            <a:off x="11888032" y="8809149"/>
            <a:ext cx="1" cy="152906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35" name="Determine the sensitivity of certain degree distributions when solving for outbreak sizes"/>
          <p:cNvSpPr txBox="1"/>
          <p:nvPr/>
        </p:nvSpPr>
        <p:spPr>
          <a:xfrm>
            <a:off x="3579470" y="10826707"/>
            <a:ext cx="17057180" cy="6818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100">
                <a:latin typeface="Canela Text Bold"/>
                <a:ea typeface="Canela Text Bold"/>
                <a:cs typeface="Canela Text Bold"/>
                <a:sym typeface="Canela Text Bold"/>
              </a:defRPr>
            </a:lvl1pPr>
          </a:lstStyle>
          <a:p>
            <a:r>
              <a:t>Determine the sensitivity of certain degree distributions when solving for outbreak sizes</a:t>
            </a:r>
          </a:p>
        </p:txBody>
      </p:sp>
      <p:sp>
        <p:nvSpPr>
          <p:cNvPr id="236" name="Rationale:"/>
          <p:cNvSpPr txBox="1"/>
          <p:nvPr/>
        </p:nvSpPr>
        <p:spPr>
          <a:xfrm>
            <a:off x="-232243" y="-174597"/>
            <a:ext cx="6884344" cy="152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defRPr sz="6500" spc="-65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Rationale: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38" name="Text"/>
              <p:cNvSpPr txBox="1"/>
              <p:nvPr/>
            </p:nvSpPr>
            <p:spPr>
              <a:xfrm>
                <a:off x="16286894" y="6318028"/>
                <a:ext cx="9076200" cy="273979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 lvl="2" indent="0" defTabSz="1130300">
                  <a:lnSpc>
                    <a:spcPct val="100000"/>
                  </a:lnSpc>
                  <a:defRPr>
                    <a:solidFill>
                      <a:srgbClr val="010101"/>
                    </a:solidFill>
                  </a:defRPr>
                </a:pPr>
                <a:endParaRPr sz="3000"/>
              </a:p>
              <a:p>
                <a:pPr lvl="2" indent="0" defTabSz="1130300">
                  <a:lnSpc>
                    <a:spcPct val="100000"/>
                  </a:lnSpc>
                  <a:defRPr>
                    <a:solidFill>
                      <a:srgbClr val="010101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200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0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20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320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20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20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20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sz="320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lim>
                      </m:limUpp>
                      <m:sSub>
                        <m:sSubPr>
                          <m:ctrlP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320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r>
                        <a:rPr sz="320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𝐸𝑅𝑅𝑂𝑅</m:t>
                      </m:r>
                      <m:r>
                        <a:rPr sz="320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320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sz="3000"/>
              </a:p>
              <a:p>
                <a:pPr algn="l">
                  <a:defRPr sz="2000">
                    <a:solidFill>
                      <a:srgbClr val="010101"/>
                    </a:solidFill>
                  </a:defRPr>
                </a:pPr>
                <a:endParaRPr i="1"/>
              </a:p>
            </p:txBody>
          </p:sp>
        </mc:Choice>
        <mc:Fallback>
          <p:sp>
            <p:nvSpPr>
              <p:cNvPr id="23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6894" y="6318028"/>
                <a:ext cx="9076200" cy="27397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9" name="Add error to coefficients"/>
          <p:cNvSpPr txBox="1"/>
          <p:nvPr/>
        </p:nvSpPr>
        <p:spPr>
          <a:xfrm>
            <a:off x="15100906" y="7503713"/>
            <a:ext cx="3620300" cy="106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Add error to coefficients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0" name="Text"/>
              <p:cNvSpPr txBox="1"/>
              <p:nvPr/>
            </p:nvSpPr>
            <p:spPr>
              <a:xfrm>
                <a:off x="1122188" y="11851753"/>
                <a:ext cx="2375517" cy="12603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25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sz="32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3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sz="32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40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188" y="11851753"/>
                <a:ext cx="2375517" cy="1260397"/>
              </a:xfrm>
              <a:prstGeom prst="rect">
                <a:avLst/>
              </a:prstGeom>
              <a:blipFill>
                <a:blip r:embed="rId3"/>
                <a:stretch>
                  <a:fillRect l="-10106" r="-638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1" name="Network degree distribution PGF"/>
              <p:cNvSpPr txBox="1"/>
              <p:nvPr/>
            </p:nvSpPr>
            <p:spPr>
              <a:xfrm>
                <a:off x="252924" y="6577539"/>
                <a:ext cx="5506861" cy="171783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825500">
                  <a:lnSpc>
                    <a:spcPct val="100000"/>
                  </a:lnSpc>
                  <a:defRPr sz="3000" spc="-29">
                    <a:latin typeface="Graphik-Medium"/>
                    <a:ea typeface="Graphik-Medium"/>
                    <a:cs typeface="Graphik-Medium"/>
                    <a:sym typeface="Graphik Medium"/>
                  </a:defRPr>
                </a:pPr>
                <a:r>
                  <a:rPr sz="2700" spc="-26"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Network degree distribution PGF</a:t>
                </a:r>
                <a:r>
                  <a:rPr sz="2700" spc="-26"/>
                  <a:t>   </a:t>
                </a:r>
                <a:r>
                  <a:t> </a:t>
                </a:r>
              </a:p>
              <a:p>
                <a:pPr lvl="2" indent="0" defTabSz="1130300">
                  <a:lnSpc>
                    <a:spcPct val="100000"/>
                  </a:lnSpc>
                  <a:defRPr sz="2400">
                    <a:solidFill>
                      <a:srgbClr val="01010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20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sz="320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20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sz="320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)=</m:t>
                    </m:r>
                    <m:limUpp>
                      <m:limUppPr>
                        <m:ctrlP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limUppPr>
                      <m:e>
                        <m:limLow>
                          <m:limLowPr>
                            <m:ctrlPr>
                              <a:rPr sz="3200" i="1">
                                <a:solidFill>
                                  <a:srgbClr val="01010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sz="3200" i="1">
                                <a:solidFill>
                                  <a:srgbClr val="010101"/>
                                </a:solidFill>
                                <a:latin typeface="Cambria Math" panose="02040503050406030204" pitchFamily="18" charset="0"/>
                              </a:rPr>
                              <m:t>∑</m:t>
                            </m:r>
                          </m:e>
                          <m:lim>
                            <m:r>
                              <a:rPr sz="3200" i="1">
                                <a:solidFill>
                                  <a:srgbClr val="01010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sz="3200" i="1">
                                <a:solidFill>
                                  <a:srgbClr val="010101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lim>
                        </m:limLow>
                      </m:e>
                      <m:lim>
                        <m: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lim>
                    </m:limUpp>
                    <m:sSub>
                      <m:sSubPr>
                        <m:ctrlP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sz="2700"/>
              </a:p>
            </p:txBody>
          </p:sp>
        </mc:Choice>
        <mc:Fallback>
          <p:sp>
            <p:nvSpPr>
              <p:cNvPr id="241" name="Network degree distribution PG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4" y="6577539"/>
                <a:ext cx="5506861" cy="1717831"/>
              </a:xfrm>
              <a:prstGeom prst="rect">
                <a:avLst/>
              </a:prstGeom>
              <a:blipFill>
                <a:blip r:embed="rId4"/>
                <a:stretch>
                  <a:fillRect l="-2759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2" name="Transmission (excess) degree distribution PGF"/>
              <p:cNvSpPr txBox="1"/>
              <p:nvPr/>
            </p:nvSpPr>
            <p:spPr>
              <a:xfrm>
                <a:off x="7928868" y="6527538"/>
                <a:ext cx="7878510" cy="181783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1130300">
                  <a:lnSpc>
                    <a:spcPct val="100000"/>
                  </a:lnSpc>
                  <a:defRPr sz="2400">
                    <a:solidFill>
                      <a:srgbClr val="010101"/>
                    </a:solidFill>
                  </a:defRPr>
                </a:pPr>
                <a:r>
                  <a:rPr sz="3000"/>
                  <a:t>Transmission</a:t>
                </a:r>
                <a:r>
                  <a:rPr sz="2700"/>
                  <a:t> (excess) degree distribution PGF</a:t>
                </a:r>
                <a:r>
                  <a:t>    </a:t>
                </a:r>
                <a:endParaRPr sz="3000"/>
              </a:p>
              <a:p>
                <a:pPr lvl="2" indent="0" defTabSz="1130300">
                  <a:lnSpc>
                    <a:spcPct val="100000"/>
                  </a:lnSpc>
                  <a:defRPr>
                    <a:solidFill>
                      <a:srgbClr val="010101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150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sz="31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1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sz="31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limUpp>
                        <m:limUppPr>
                          <m:ctrlP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f>
                        <m:fPr>
                          <m:ctrlP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den>
                      </m:f>
                      <m:sSup>
                        <m:sSupPr>
                          <m:ctrlP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sz="3150" i="1">
                          <a:solidFill>
                            <a:srgbClr val="01010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sz="3150" i="1">
                                  <a:solidFill>
                                    <a:srgbClr val="01010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Upp>
                      <m:sSub>
                        <m:sSubPr>
                          <m:ctrlP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p>
                        <m:sSupPr>
                          <m:ctrlP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3150" i="1">
                              <a:solidFill>
                                <a:srgbClr val="01010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 sz="3000"/>
              </a:p>
            </p:txBody>
          </p:sp>
        </mc:Choice>
        <mc:Fallback>
          <p:sp>
            <p:nvSpPr>
              <p:cNvPr id="242" name="Transmission (excess) degree distribution PGF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8868" y="6527538"/>
                <a:ext cx="7878510" cy="1817833"/>
              </a:xfrm>
              <a:prstGeom prst="rect">
                <a:avLst/>
              </a:prstGeom>
              <a:blipFill>
                <a:blip r:embed="rId5"/>
                <a:stretch>
                  <a:fillRect l="-273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Line"/>
          <p:cNvSpPr/>
          <p:nvPr/>
        </p:nvSpPr>
        <p:spPr>
          <a:xfrm>
            <a:off x="5609966" y="7436454"/>
            <a:ext cx="2324437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4" name="Take derivative"/>
          <p:cNvSpPr txBox="1"/>
          <p:nvPr/>
        </p:nvSpPr>
        <p:spPr>
          <a:xfrm>
            <a:off x="5528086" y="7470031"/>
            <a:ext cx="2488198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Take derivative</a:t>
            </a:r>
          </a:p>
        </p:txBody>
      </p:sp>
      <p:sp>
        <p:nvSpPr>
          <p:cNvPr id="245" name="Line"/>
          <p:cNvSpPr/>
          <p:nvPr/>
        </p:nvSpPr>
        <p:spPr>
          <a:xfrm>
            <a:off x="15748837" y="7436454"/>
            <a:ext cx="2324436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6" name="Text"/>
              <p:cNvSpPr txBox="1"/>
              <p:nvPr/>
            </p:nvSpPr>
            <p:spPr>
              <a:xfrm>
                <a:off x="19353520" y="8394802"/>
                <a:ext cx="2942948" cy="131713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lim>
                          </m:limLow>
                        </m:e>
                        <m:lim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20</m:t>
                          </m:r>
                        </m:lim>
                      </m:limUpp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46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3520" y="8394802"/>
                <a:ext cx="2942948" cy="1317138"/>
              </a:xfrm>
              <a:prstGeom prst="rect">
                <a:avLst/>
              </a:prstGeom>
              <a:blipFill>
                <a:blip r:embed="rId6"/>
                <a:stretch>
                  <a:fillRect l="-8190" r="-517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7" name="Solve the self consistent equation"/>
          <p:cNvSpPr txBox="1"/>
          <p:nvPr/>
        </p:nvSpPr>
        <p:spPr>
          <a:xfrm>
            <a:off x="8056538" y="10481508"/>
            <a:ext cx="5338725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Solve the self consistent equation</a:t>
            </a:r>
          </a:p>
        </p:txBody>
      </p:sp>
      <p:sp>
        <p:nvSpPr>
          <p:cNvPr id="248" name="Line"/>
          <p:cNvSpPr/>
          <p:nvPr/>
        </p:nvSpPr>
        <p:spPr>
          <a:xfrm>
            <a:off x="-17453" y="9812260"/>
            <a:ext cx="1800648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49" name="Line"/>
          <p:cNvSpPr/>
          <p:nvPr/>
        </p:nvSpPr>
        <p:spPr>
          <a:xfrm flipH="1" flipV="1">
            <a:off x="2475299" y="10494209"/>
            <a:ext cx="1777327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0" name="Line"/>
          <p:cNvSpPr/>
          <p:nvPr/>
        </p:nvSpPr>
        <p:spPr>
          <a:xfrm flipV="1">
            <a:off x="20240344" y="9867148"/>
            <a:ext cx="1" cy="606172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1" name="Line"/>
          <p:cNvSpPr/>
          <p:nvPr/>
        </p:nvSpPr>
        <p:spPr>
          <a:xfrm flipH="1">
            <a:off x="2479797" y="10481508"/>
            <a:ext cx="1" cy="1360154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2" name="Line"/>
          <p:cNvSpPr/>
          <p:nvPr/>
        </p:nvSpPr>
        <p:spPr>
          <a:xfrm>
            <a:off x="3864920" y="12481951"/>
            <a:ext cx="362030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3" name="Solve for final…"/>
          <p:cNvSpPr txBox="1"/>
          <p:nvPr/>
        </p:nvSpPr>
        <p:spPr>
          <a:xfrm>
            <a:off x="4250642" y="11329151"/>
            <a:ext cx="2347952" cy="1063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t>Solve for final </a:t>
            </a:r>
          </a:p>
          <a:p>
            <a:pPr>
              <a:defRPr>
                <a:solidFill>
                  <a:srgbClr val="FF2600"/>
                </a:solidFill>
              </a:defRPr>
            </a:pPr>
            <a:r>
              <a:t>outbreak size</a:t>
            </a:r>
          </a:p>
        </p:txBody>
      </p:sp>
      <p:sp>
        <p:nvSpPr>
          <p:cNvPr id="254" name="Line"/>
          <p:cNvSpPr/>
          <p:nvPr/>
        </p:nvSpPr>
        <p:spPr>
          <a:xfrm>
            <a:off x="7228451" y="4446803"/>
            <a:ext cx="5695886" cy="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5" name="Line"/>
          <p:cNvSpPr/>
          <p:nvPr/>
        </p:nvSpPr>
        <p:spPr>
          <a:xfrm flipV="1">
            <a:off x="7254507" y="536451"/>
            <a:ext cx="1" cy="3894007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6" name="Rectangle"/>
          <p:cNvSpPr/>
          <p:nvPr/>
        </p:nvSpPr>
        <p:spPr>
          <a:xfrm>
            <a:off x="7693373" y="2173911"/>
            <a:ext cx="279593" cy="227884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57" name="Rectangle"/>
          <p:cNvSpPr/>
          <p:nvPr/>
        </p:nvSpPr>
        <p:spPr>
          <a:xfrm>
            <a:off x="10294294" y="4132291"/>
            <a:ext cx="253373" cy="32046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58" name="Rectangle"/>
          <p:cNvSpPr/>
          <p:nvPr/>
        </p:nvSpPr>
        <p:spPr>
          <a:xfrm>
            <a:off x="10727780" y="4239694"/>
            <a:ext cx="253374" cy="21306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59" name="Rectangle"/>
          <p:cNvSpPr/>
          <p:nvPr/>
        </p:nvSpPr>
        <p:spPr>
          <a:xfrm>
            <a:off x="11161267" y="4239694"/>
            <a:ext cx="253374" cy="21306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0" name="Rectangle"/>
          <p:cNvSpPr/>
          <p:nvPr/>
        </p:nvSpPr>
        <p:spPr>
          <a:xfrm>
            <a:off x="11594754" y="4239694"/>
            <a:ext cx="253373" cy="21306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1" name="Rectangle"/>
          <p:cNvSpPr/>
          <p:nvPr/>
        </p:nvSpPr>
        <p:spPr>
          <a:xfrm>
            <a:off x="9427320" y="3846583"/>
            <a:ext cx="253374" cy="60617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2" name="Rectangle"/>
          <p:cNvSpPr/>
          <p:nvPr/>
        </p:nvSpPr>
        <p:spPr>
          <a:xfrm>
            <a:off x="9860807" y="3991477"/>
            <a:ext cx="253373" cy="46127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3" name="Rectangle"/>
          <p:cNvSpPr/>
          <p:nvPr/>
        </p:nvSpPr>
        <p:spPr>
          <a:xfrm>
            <a:off x="8993833" y="3585971"/>
            <a:ext cx="253374" cy="86678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4" name="Rectangle"/>
          <p:cNvSpPr/>
          <p:nvPr/>
        </p:nvSpPr>
        <p:spPr>
          <a:xfrm>
            <a:off x="8560347" y="3092601"/>
            <a:ext cx="253373" cy="1360154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5" name="Rectangle"/>
          <p:cNvSpPr/>
          <p:nvPr/>
        </p:nvSpPr>
        <p:spPr>
          <a:xfrm>
            <a:off x="8126860" y="2634923"/>
            <a:ext cx="253374" cy="1817832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66" name="Example secondary infection distribution"/>
          <p:cNvSpPr txBox="1"/>
          <p:nvPr/>
        </p:nvSpPr>
        <p:spPr>
          <a:xfrm>
            <a:off x="7856915" y="572653"/>
            <a:ext cx="6577280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Example secondary infection distribution</a:t>
            </a:r>
          </a:p>
        </p:txBody>
      </p:sp>
      <p:sp>
        <p:nvSpPr>
          <p:cNvPr id="267" name="How we do this:"/>
          <p:cNvSpPr txBox="1"/>
          <p:nvPr/>
        </p:nvSpPr>
        <p:spPr>
          <a:xfrm>
            <a:off x="-232243" y="-174597"/>
            <a:ext cx="6884344" cy="1529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defRPr sz="6500" spc="-65">
                <a:latin typeface="+mn-lt"/>
                <a:ea typeface="+mn-ea"/>
                <a:cs typeface="+mn-cs"/>
                <a:sym typeface="Canela Bold"/>
              </a:defRPr>
            </a:lvl1pPr>
          </a:lstStyle>
          <a:p>
            <a:r>
              <a:t>How we do this: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8" name="Text"/>
              <p:cNvSpPr txBox="1"/>
              <p:nvPr/>
            </p:nvSpPr>
            <p:spPr>
              <a:xfrm>
                <a:off x="8312519" y="12127107"/>
                <a:ext cx="4424265" cy="709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Final</m:t>
                      </m:r>
                      <m:r>
                        <m:rPr>
                          <m:nor/>
                        </m:rPr>
                        <a:rPr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outbreak</m:t>
                      </m:r>
                      <m:r>
                        <m:rPr>
                          <m:nor/>
                        </m:rPr>
                        <a:rPr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sz="28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6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2519" y="12127107"/>
                <a:ext cx="4424265" cy="709689"/>
              </a:xfrm>
              <a:prstGeom prst="rect">
                <a:avLst/>
              </a:prstGeom>
              <a:blipFill>
                <a:blip r:embed="rId7"/>
                <a:stretch>
                  <a:fillRect l="-1719" b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9" name="Line"/>
          <p:cNvSpPr/>
          <p:nvPr/>
        </p:nvSpPr>
        <p:spPr>
          <a:xfrm>
            <a:off x="13530541" y="12701118"/>
            <a:ext cx="9491667" cy="1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0" name="Do this over and over again for differing ERROR distributions"/>
          <p:cNvSpPr txBox="1"/>
          <p:nvPr/>
        </p:nvSpPr>
        <p:spPr>
          <a:xfrm>
            <a:off x="13440226" y="11851753"/>
            <a:ext cx="9672296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Do this over and over again for differing ERROR distributions</a:t>
            </a:r>
          </a:p>
        </p:txBody>
      </p:sp>
      <p:sp>
        <p:nvSpPr>
          <p:cNvPr id="271" name="Probability of k"/>
          <p:cNvSpPr txBox="1"/>
          <p:nvPr/>
        </p:nvSpPr>
        <p:spPr>
          <a:xfrm>
            <a:off x="3567763" y="2127343"/>
            <a:ext cx="2507400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Probability of k</a:t>
            </a:r>
          </a:p>
        </p:txBody>
      </p:sp>
      <p:sp>
        <p:nvSpPr>
          <p:cNvPr id="272" name="k, secondary infections"/>
          <p:cNvSpPr txBox="1"/>
          <p:nvPr/>
        </p:nvSpPr>
        <p:spPr>
          <a:xfrm>
            <a:off x="7904097" y="4615561"/>
            <a:ext cx="3810077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 k, secondary infections</a:t>
            </a:r>
          </a:p>
        </p:txBody>
      </p:sp>
      <p:sp>
        <p:nvSpPr>
          <p:cNvPr id="273" name="Line"/>
          <p:cNvSpPr/>
          <p:nvPr/>
        </p:nvSpPr>
        <p:spPr>
          <a:xfrm>
            <a:off x="7968226" y="2177395"/>
            <a:ext cx="779979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4" name="Probability of having one neighbor in the network"/>
              <p:cNvSpPr txBox="1"/>
              <p:nvPr/>
            </p:nvSpPr>
            <p:spPr>
              <a:xfrm>
                <a:off x="15958448" y="1681160"/>
                <a:ext cx="7942823" cy="12367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825500">
                  <a:lnSpc>
                    <a:spcPct val="100000"/>
                  </a:lnSpc>
                  <a:defRPr sz="3000" spc="-29">
                    <a:latin typeface="Graphik-Medium"/>
                    <a:ea typeface="Graphik-Medium"/>
                    <a:cs typeface="Graphik-Medium"/>
                    <a:sym typeface="Graphik Medium"/>
                  </a:defRPr>
                </a:pPr>
                <a:r>
                  <a:rPr sz="2700" spc="-26"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Probability of having one neighbor in the network</a:t>
                </a:r>
                <a:r>
                  <a:rPr sz="2700" spc="-26"/>
                  <a:t>  </a:t>
                </a:r>
                <a:r>
                  <a:t> </a:t>
                </a:r>
              </a:p>
              <a:p>
                <a:pPr lvl="2" indent="0" defTabSz="1130300">
                  <a:lnSpc>
                    <a:spcPct val="100000"/>
                  </a:lnSpc>
                  <a:defRPr sz="2400">
                    <a:solidFill>
                      <a:srgbClr val="01010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5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1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31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sz="315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=0.25</m:t>
                    </m:r>
                  </m:oMath>
                </a14:m>
                <a:endParaRPr sz="2700"/>
              </a:p>
            </p:txBody>
          </p:sp>
        </mc:Choice>
        <mc:Fallback>
          <p:sp>
            <p:nvSpPr>
              <p:cNvPr id="274" name="Probability of having one neighbor in the network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8448" y="1681160"/>
                <a:ext cx="7942823" cy="1236739"/>
              </a:xfrm>
              <a:prstGeom prst="rect">
                <a:avLst/>
              </a:prstGeom>
              <a:blipFill>
                <a:blip r:embed="rId8"/>
                <a:stretch>
                  <a:fillRect l="-239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" name="Line"/>
          <p:cNvSpPr/>
          <p:nvPr/>
        </p:nvSpPr>
        <p:spPr>
          <a:xfrm>
            <a:off x="8835200" y="3406623"/>
            <a:ext cx="709145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6" name="Probability of having three neighbors in the network"/>
              <p:cNvSpPr txBox="1"/>
              <p:nvPr/>
            </p:nvSpPr>
            <p:spPr>
              <a:xfrm>
                <a:off x="15948133" y="2867743"/>
                <a:ext cx="8306982" cy="12367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825500">
                  <a:lnSpc>
                    <a:spcPct val="100000"/>
                  </a:lnSpc>
                  <a:defRPr sz="3000" spc="-29">
                    <a:latin typeface="Graphik-Medium"/>
                    <a:ea typeface="Graphik-Medium"/>
                    <a:cs typeface="Graphik-Medium"/>
                    <a:sym typeface="Graphik Medium"/>
                  </a:defRPr>
                </a:pPr>
                <a:r>
                  <a:rPr sz="2700" spc="-26"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Probability of having three neighbors in the network</a:t>
                </a:r>
                <a:r>
                  <a:rPr sz="2700" spc="-26"/>
                  <a:t>  </a:t>
                </a:r>
                <a:r>
                  <a:t> </a:t>
                </a:r>
              </a:p>
              <a:p>
                <a:pPr lvl="2" indent="0" defTabSz="1130300">
                  <a:lnSpc>
                    <a:spcPct val="100000"/>
                  </a:lnSpc>
                  <a:defRPr sz="2400">
                    <a:solidFill>
                      <a:srgbClr val="01010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20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320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sz="320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sz="2700"/>
              </a:p>
            </p:txBody>
          </p:sp>
        </mc:Choice>
        <mc:Fallback>
          <p:sp>
            <p:nvSpPr>
              <p:cNvPr id="276" name="Probability of having three neighbors in the network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8133" y="2867743"/>
                <a:ext cx="8306982" cy="1236739"/>
              </a:xfrm>
              <a:prstGeom prst="rect">
                <a:avLst/>
              </a:prstGeom>
              <a:blipFill>
                <a:blip r:embed="rId9"/>
                <a:stretch>
                  <a:fillRect l="-229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7" name="Rectangle"/>
          <p:cNvSpPr/>
          <p:nvPr/>
        </p:nvSpPr>
        <p:spPr>
          <a:xfrm>
            <a:off x="7305307" y="743514"/>
            <a:ext cx="239714" cy="370924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78" name="Line"/>
          <p:cNvSpPr/>
          <p:nvPr/>
        </p:nvSpPr>
        <p:spPr>
          <a:xfrm>
            <a:off x="-17453" y="5377789"/>
            <a:ext cx="18006486" cy="1"/>
          </a:xfrm>
          <a:prstGeom prst="line">
            <a:avLst/>
          </a:prstGeom>
          <a:ln w="635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79" name="Determine polynomial coefficients from distribution"/>
          <p:cNvSpPr txBox="1"/>
          <p:nvPr/>
        </p:nvSpPr>
        <p:spPr>
          <a:xfrm>
            <a:off x="6820815" y="5643650"/>
            <a:ext cx="8208455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r>
              <a:t>Determine polynomial coefficients from distribution</a:t>
            </a:r>
          </a:p>
        </p:txBody>
      </p:sp>
      <p:sp>
        <p:nvSpPr>
          <p:cNvPr id="280" name="Line"/>
          <p:cNvSpPr/>
          <p:nvPr/>
        </p:nvSpPr>
        <p:spPr>
          <a:xfrm flipH="1" flipV="1">
            <a:off x="2674441" y="5656350"/>
            <a:ext cx="17773270" cy="1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1" name="Line"/>
          <p:cNvSpPr/>
          <p:nvPr/>
        </p:nvSpPr>
        <p:spPr>
          <a:xfrm flipV="1">
            <a:off x="20439485" y="5174184"/>
            <a:ext cx="1" cy="461278"/>
          </a:xfrm>
          <a:prstGeom prst="line">
            <a:avLst/>
          </a:prstGeom>
          <a:ln w="25400">
            <a:solidFill>
              <a:srgbClr val="FF2600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2" name="Line"/>
          <p:cNvSpPr/>
          <p:nvPr/>
        </p:nvSpPr>
        <p:spPr>
          <a:xfrm>
            <a:off x="2678939" y="5643650"/>
            <a:ext cx="1" cy="709689"/>
          </a:xfrm>
          <a:prstGeom prst="line">
            <a:avLst/>
          </a:prstGeom>
          <a:ln w="25400">
            <a:solidFill>
              <a:srgbClr val="FF26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3" name="M.E. Newman, S.H. Strogatz, and D.J. Watts, Random graphs with arbitrary degree distributions and their applications, Physical Review E 64, 026118 (2001)."/>
          <p:cNvSpPr txBox="1"/>
          <p:nvPr/>
        </p:nvSpPr>
        <p:spPr>
          <a:xfrm>
            <a:off x="15030" y="13307879"/>
            <a:ext cx="12187982" cy="30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M.E. Newman, S.H. Strogatz, and D.J. Watts, Random graphs with arbitrary degree distributions and their applications, </a:t>
            </a:r>
            <a:r>
              <a:rPr i="1"/>
              <a:t>Physical Review E </a:t>
            </a:r>
            <a:r>
              <a:t>64, 026118 (2001).</a:t>
            </a:r>
          </a:p>
        </p:txBody>
      </p:sp>
      <p:sp>
        <p:nvSpPr>
          <p:cNvPr id="284" name="Line"/>
          <p:cNvSpPr/>
          <p:nvPr/>
        </p:nvSpPr>
        <p:spPr>
          <a:xfrm>
            <a:off x="11821872" y="4360021"/>
            <a:ext cx="533872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5" name="Probability of super spreader event"/>
              <p:cNvSpPr txBox="1"/>
              <p:nvPr/>
            </p:nvSpPr>
            <p:spPr>
              <a:xfrm>
                <a:off x="17403800" y="3981109"/>
                <a:ext cx="5696827" cy="123673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 lvl="2" indent="0" defTabSz="825500">
                  <a:lnSpc>
                    <a:spcPct val="100000"/>
                  </a:lnSpc>
                  <a:defRPr sz="3000" spc="-29">
                    <a:latin typeface="Graphik-Medium"/>
                    <a:ea typeface="Graphik-Medium"/>
                    <a:cs typeface="Graphik-Medium"/>
                    <a:sym typeface="Graphik Medium"/>
                  </a:defRPr>
                </a:pPr>
                <a:r>
                  <a:rPr sz="2700" spc="-26"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Probability of super spreader event</a:t>
                </a:r>
                <a:r>
                  <a:rPr sz="2700" spc="-26"/>
                  <a:t>  </a:t>
                </a:r>
                <a:r>
                  <a:t> </a:t>
                </a:r>
              </a:p>
              <a:p>
                <a:pPr lvl="2" indent="0" defTabSz="1130300">
                  <a:lnSpc>
                    <a:spcPct val="100000"/>
                  </a:lnSpc>
                  <a:defRPr sz="2400">
                    <a:solidFill>
                      <a:srgbClr val="01010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3150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1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sz="3150" i="1">
                            <a:solidFill>
                              <a:srgbClr val="01010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sz="3150" i="1">
                        <a:solidFill>
                          <a:srgbClr val="010101"/>
                        </a:solidFill>
                        <a:latin typeface="Cambria Math" panose="02040503050406030204" pitchFamily="18" charset="0"/>
                      </a:rPr>
                      <m:t>=0.025</m:t>
                    </m:r>
                  </m:oMath>
                </a14:m>
                <a:endParaRPr sz="2700"/>
              </a:p>
            </p:txBody>
          </p:sp>
        </mc:Choice>
        <mc:Fallback>
          <p:sp>
            <p:nvSpPr>
              <p:cNvPr id="285" name="Probability of super spreader even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03800" y="3981109"/>
                <a:ext cx="5696827" cy="1236739"/>
              </a:xfrm>
              <a:prstGeom prst="rect">
                <a:avLst/>
              </a:prstGeom>
              <a:blipFill>
                <a:blip r:embed="rId10"/>
                <a:stretch>
                  <a:fillRect l="-311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 Gallery" descr="Image Galler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744" y="1502650"/>
            <a:ext cx="10067890" cy="9640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 Gallery" descr="Image Galler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75" y="1499708"/>
            <a:ext cx="10074034" cy="964678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9" name="Negative binomial distribution"/>
              <p:cNvSpPr txBox="1"/>
              <p:nvPr/>
            </p:nvSpPr>
            <p:spPr>
              <a:xfrm>
                <a:off x="11954951" y="8461095"/>
                <a:ext cx="4848721" cy="11672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r>
                  <a:t>Negative binomial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15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31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=3.7</m:t>
                      </m:r>
                      <m:r>
                        <a:rPr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sz="31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=0.14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89" name="Negative binomial distribu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4951" y="8461095"/>
                <a:ext cx="4848721" cy="1167232"/>
              </a:xfrm>
              <a:prstGeom prst="rect">
                <a:avLst/>
              </a:prstGeom>
              <a:blipFill>
                <a:blip r:embed="rId4"/>
                <a:stretch>
                  <a:fillRect l="-3916" r="-36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Negative binomial distribution"/>
              <p:cNvSpPr txBox="1"/>
              <p:nvPr/>
            </p:nvSpPr>
            <p:spPr>
              <a:xfrm>
                <a:off x="2862425" y="8453925"/>
                <a:ext cx="4848721" cy="161442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r>
                  <a:t>Negative binomial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32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=1.9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=0.21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90" name="Negative binomial distribu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425" y="8453925"/>
                <a:ext cx="4848721" cy="1614423"/>
              </a:xfrm>
              <a:prstGeom prst="rect">
                <a:avLst/>
              </a:prstGeom>
              <a:blipFill>
                <a:blip r:embed="rId5"/>
                <a:stretch>
                  <a:fillRect l="-3655" r="-365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1" name="Rectangle"/>
          <p:cNvSpPr/>
          <p:nvPr/>
        </p:nvSpPr>
        <p:spPr>
          <a:xfrm>
            <a:off x="703868" y="1611224"/>
            <a:ext cx="1901506" cy="889555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292" name="1- Outbreak size"/>
          <p:cNvSpPr txBox="1"/>
          <p:nvPr/>
        </p:nvSpPr>
        <p:spPr>
          <a:xfrm rot="21563386">
            <a:off x="278672" y="5224632"/>
            <a:ext cx="2120393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1- Outbreak size</a:t>
            </a:r>
          </a:p>
        </p:txBody>
      </p:sp>
      <p:sp>
        <p:nvSpPr>
          <p:cNvPr id="293" name="J.O. Lloyd-Smith,  S. Schreiber,  P. Kopp, et al., Superspreading and the effect of individual variation on disease emergence. Nature 438.7066 (2005): 355-359."/>
          <p:cNvSpPr txBox="1"/>
          <p:nvPr/>
        </p:nvSpPr>
        <p:spPr>
          <a:xfrm>
            <a:off x="-23276" y="13236730"/>
            <a:ext cx="12266396" cy="30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0"/>
              </a:lnSpc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J.O. Lloyd-Smith,  S. Schreiber,  P. Kopp, </a:t>
            </a:r>
            <a:r>
              <a:rPr i="1"/>
              <a:t>et al.</a:t>
            </a:r>
            <a:r>
              <a:t>, Superspreading and the effect of individual variation on disease emergence. </a:t>
            </a:r>
            <a:r>
              <a:rPr i="1"/>
              <a:t>Nature</a:t>
            </a:r>
            <a:r>
              <a:t> 438.7066 (2005): 355-359.</a:t>
            </a:r>
          </a:p>
        </p:txBody>
      </p:sp>
      <p:sp>
        <p:nvSpPr>
          <p:cNvPr id="294" name="0.95"/>
          <p:cNvSpPr txBox="1"/>
          <p:nvPr/>
        </p:nvSpPr>
        <p:spPr>
          <a:xfrm rot="21563386">
            <a:off x="1986180" y="1472325"/>
            <a:ext cx="648514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0.95</a:t>
            </a:r>
          </a:p>
        </p:txBody>
      </p:sp>
      <p:sp>
        <p:nvSpPr>
          <p:cNvPr id="295" name="0.80"/>
          <p:cNvSpPr txBox="1"/>
          <p:nvPr/>
        </p:nvSpPr>
        <p:spPr>
          <a:xfrm rot="21563386">
            <a:off x="1980732" y="4654958"/>
            <a:ext cx="659410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0.80</a:t>
            </a:r>
          </a:p>
        </p:txBody>
      </p:sp>
      <p:sp>
        <p:nvSpPr>
          <p:cNvPr id="296" name="0.75"/>
          <p:cNvSpPr txBox="1"/>
          <p:nvPr/>
        </p:nvSpPr>
        <p:spPr>
          <a:xfrm rot="21563386">
            <a:off x="2006297" y="5729143"/>
            <a:ext cx="608280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0.75</a:t>
            </a:r>
          </a:p>
        </p:txBody>
      </p:sp>
      <p:sp>
        <p:nvSpPr>
          <p:cNvPr id="297" name="0.70"/>
          <p:cNvSpPr txBox="1"/>
          <p:nvPr/>
        </p:nvSpPr>
        <p:spPr>
          <a:xfrm rot="21563386">
            <a:off x="1985622" y="6797437"/>
            <a:ext cx="649631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0.70</a:t>
            </a:r>
          </a:p>
        </p:txBody>
      </p:sp>
      <p:sp>
        <p:nvSpPr>
          <p:cNvPr id="298" name="0.65"/>
          <p:cNvSpPr txBox="1"/>
          <p:nvPr/>
        </p:nvSpPr>
        <p:spPr>
          <a:xfrm rot="21563386">
            <a:off x="1987577" y="7837592"/>
            <a:ext cx="645720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0.65</a:t>
            </a:r>
          </a:p>
        </p:txBody>
      </p:sp>
      <p:sp>
        <p:nvSpPr>
          <p:cNvPr id="299" name="0.60"/>
          <p:cNvSpPr txBox="1"/>
          <p:nvPr/>
        </p:nvSpPr>
        <p:spPr>
          <a:xfrm rot="21563386">
            <a:off x="1970394" y="8947592"/>
            <a:ext cx="680086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0.60</a:t>
            </a:r>
          </a:p>
        </p:txBody>
      </p:sp>
      <p:sp>
        <p:nvSpPr>
          <p:cNvPr id="300" name="0.55"/>
          <p:cNvSpPr txBox="1"/>
          <p:nvPr/>
        </p:nvSpPr>
        <p:spPr>
          <a:xfrm rot="21563386">
            <a:off x="1993584" y="9956614"/>
            <a:ext cx="633706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0.55</a:t>
            </a:r>
          </a:p>
        </p:txBody>
      </p:sp>
      <p:sp>
        <p:nvSpPr>
          <p:cNvPr id="301" name="0.90"/>
          <p:cNvSpPr txBox="1"/>
          <p:nvPr/>
        </p:nvSpPr>
        <p:spPr>
          <a:xfrm rot="21563386">
            <a:off x="1971093" y="2510694"/>
            <a:ext cx="678689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0.90</a:t>
            </a:r>
          </a:p>
        </p:txBody>
      </p:sp>
      <p:sp>
        <p:nvSpPr>
          <p:cNvPr id="302" name="0.85"/>
          <p:cNvSpPr txBox="1"/>
          <p:nvPr/>
        </p:nvSpPr>
        <p:spPr>
          <a:xfrm rot="21563386">
            <a:off x="1997915" y="3549063"/>
            <a:ext cx="625044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0.85</a:t>
            </a:r>
          </a:p>
        </p:txBody>
      </p:sp>
      <p:sp>
        <p:nvSpPr>
          <p:cNvPr id="303" name="Rectangle"/>
          <p:cNvSpPr/>
          <p:nvPr/>
        </p:nvSpPr>
        <p:spPr>
          <a:xfrm>
            <a:off x="2692977" y="10446912"/>
            <a:ext cx="17938497" cy="13557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04" name="0.01"/>
          <p:cNvSpPr txBox="1"/>
          <p:nvPr/>
        </p:nvSpPr>
        <p:spPr>
          <a:xfrm rot="21563386">
            <a:off x="2987918" y="10391672"/>
            <a:ext cx="605207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0.01</a:t>
            </a:r>
          </a:p>
        </p:txBody>
      </p:sp>
      <p:sp>
        <p:nvSpPr>
          <p:cNvPr id="305" name="0.19"/>
          <p:cNvSpPr txBox="1"/>
          <p:nvPr/>
        </p:nvSpPr>
        <p:spPr>
          <a:xfrm rot="21563386">
            <a:off x="9325932" y="10404372"/>
            <a:ext cx="601015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0.19</a:t>
            </a:r>
          </a:p>
        </p:txBody>
      </p:sp>
      <p:sp>
        <p:nvSpPr>
          <p:cNvPr id="306" name="0.17"/>
          <p:cNvSpPr txBox="1"/>
          <p:nvPr/>
        </p:nvSpPr>
        <p:spPr>
          <a:xfrm rot="21563386">
            <a:off x="8638433" y="10404372"/>
            <a:ext cx="573355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0.17</a:t>
            </a:r>
          </a:p>
        </p:txBody>
      </p:sp>
      <p:sp>
        <p:nvSpPr>
          <p:cNvPr id="307" name="0.07"/>
          <p:cNvSpPr txBox="1"/>
          <p:nvPr/>
        </p:nvSpPr>
        <p:spPr>
          <a:xfrm rot="21563386">
            <a:off x="5099306" y="10391672"/>
            <a:ext cx="649631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0.07</a:t>
            </a:r>
          </a:p>
        </p:txBody>
      </p:sp>
      <p:sp>
        <p:nvSpPr>
          <p:cNvPr id="308" name="0.03"/>
          <p:cNvSpPr txBox="1"/>
          <p:nvPr/>
        </p:nvSpPr>
        <p:spPr>
          <a:xfrm rot="21563386">
            <a:off x="3726309" y="10391672"/>
            <a:ext cx="652425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0.03</a:t>
            </a:r>
          </a:p>
        </p:txBody>
      </p:sp>
      <p:sp>
        <p:nvSpPr>
          <p:cNvPr id="309" name="0.11"/>
          <p:cNvSpPr txBox="1"/>
          <p:nvPr/>
        </p:nvSpPr>
        <p:spPr>
          <a:xfrm rot="21563386">
            <a:off x="6554561" y="10405725"/>
            <a:ext cx="533121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0.11</a:t>
            </a:r>
          </a:p>
        </p:txBody>
      </p:sp>
      <p:sp>
        <p:nvSpPr>
          <p:cNvPr id="310" name="0.05"/>
          <p:cNvSpPr txBox="1"/>
          <p:nvPr/>
        </p:nvSpPr>
        <p:spPr>
          <a:xfrm rot="21563386">
            <a:off x="4375965" y="10391672"/>
            <a:ext cx="648514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0.05</a:t>
            </a:r>
          </a:p>
        </p:txBody>
      </p:sp>
      <p:sp>
        <p:nvSpPr>
          <p:cNvPr id="311" name="0.09"/>
          <p:cNvSpPr txBox="1"/>
          <p:nvPr/>
        </p:nvSpPr>
        <p:spPr>
          <a:xfrm rot="21563386">
            <a:off x="5770577" y="10391672"/>
            <a:ext cx="678689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0.09</a:t>
            </a:r>
          </a:p>
        </p:txBody>
      </p:sp>
      <p:sp>
        <p:nvSpPr>
          <p:cNvPr id="312" name="0.15"/>
          <p:cNvSpPr txBox="1"/>
          <p:nvPr/>
        </p:nvSpPr>
        <p:spPr>
          <a:xfrm rot="21563386">
            <a:off x="7934868" y="10405725"/>
            <a:ext cx="577826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0.15</a:t>
            </a:r>
          </a:p>
        </p:txBody>
      </p:sp>
      <p:sp>
        <p:nvSpPr>
          <p:cNvPr id="313" name="0.13"/>
          <p:cNvSpPr txBox="1"/>
          <p:nvPr/>
        </p:nvSpPr>
        <p:spPr>
          <a:xfrm rot="21563386">
            <a:off x="7228753" y="10391672"/>
            <a:ext cx="581737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0.13</a:t>
            </a:r>
          </a:p>
        </p:txBody>
      </p:sp>
      <p:sp>
        <p:nvSpPr>
          <p:cNvPr id="314" name="0.21"/>
          <p:cNvSpPr txBox="1"/>
          <p:nvPr/>
        </p:nvSpPr>
        <p:spPr>
          <a:xfrm rot="21563386">
            <a:off x="10062250" y="10391672"/>
            <a:ext cx="574753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0.21</a:t>
            </a:r>
          </a:p>
        </p:txBody>
      </p:sp>
      <p:sp>
        <p:nvSpPr>
          <p:cNvPr id="315" name="0.23"/>
          <p:cNvSpPr txBox="1"/>
          <p:nvPr/>
        </p:nvSpPr>
        <p:spPr>
          <a:xfrm rot="21563386">
            <a:off x="10720070" y="10404372"/>
            <a:ext cx="614985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0.23</a:t>
            </a:r>
          </a:p>
        </p:txBody>
      </p:sp>
      <p:sp>
        <p:nvSpPr>
          <p:cNvPr id="316" name="0.01"/>
          <p:cNvSpPr txBox="1"/>
          <p:nvPr/>
        </p:nvSpPr>
        <p:spPr>
          <a:xfrm rot="21563386">
            <a:off x="12068828" y="10455296"/>
            <a:ext cx="605207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0.01</a:t>
            </a:r>
          </a:p>
        </p:txBody>
      </p:sp>
      <p:sp>
        <p:nvSpPr>
          <p:cNvPr id="317" name="0.19"/>
          <p:cNvSpPr txBox="1"/>
          <p:nvPr/>
        </p:nvSpPr>
        <p:spPr>
          <a:xfrm rot="21563386">
            <a:off x="18406842" y="10467996"/>
            <a:ext cx="601016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0.19</a:t>
            </a:r>
          </a:p>
        </p:txBody>
      </p:sp>
      <p:sp>
        <p:nvSpPr>
          <p:cNvPr id="318" name="0.17"/>
          <p:cNvSpPr txBox="1"/>
          <p:nvPr/>
        </p:nvSpPr>
        <p:spPr>
          <a:xfrm rot="21563386">
            <a:off x="17719343" y="10467996"/>
            <a:ext cx="573355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0.17</a:t>
            </a:r>
          </a:p>
        </p:txBody>
      </p:sp>
      <p:sp>
        <p:nvSpPr>
          <p:cNvPr id="319" name="0.07"/>
          <p:cNvSpPr txBox="1"/>
          <p:nvPr/>
        </p:nvSpPr>
        <p:spPr>
          <a:xfrm rot="21563386">
            <a:off x="14180217" y="10455296"/>
            <a:ext cx="649631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0.07</a:t>
            </a:r>
          </a:p>
        </p:txBody>
      </p:sp>
      <p:sp>
        <p:nvSpPr>
          <p:cNvPr id="320" name="0.03"/>
          <p:cNvSpPr txBox="1"/>
          <p:nvPr/>
        </p:nvSpPr>
        <p:spPr>
          <a:xfrm rot="21563386">
            <a:off x="12807220" y="10455296"/>
            <a:ext cx="652425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0.03</a:t>
            </a:r>
          </a:p>
        </p:txBody>
      </p:sp>
      <p:sp>
        <p:nvSpPr>
          <p:cNvPr id="321" name="0.11"/>
          <p:cNvSpPr txBox="1"/>
          <p:nvPr/>
        </p:nvSpPr>
        <p:spPr>
          <a:xfrm rot="21563386">
            <a:off x="15635472" y="10469349"/>
            <a:ext cx="533121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0.11</a:t>
            </a:r>
          </a:p>
        </p:txBody>
      </p:sp>
      <p:sp>
        <p:nvSpPr>
          <p:cNvPr id="322" name="0.05"/>
          <p:cNvSpPr txBox="1"/>
          <p:nvPr/>
        </p:nvSpPr>
        <p:spPr>
          <a:xfrm rot="21563386">
            <a:off x="13456876" y="10455296"/>
            <a:ext cx="648513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0.05</a:t>
            </a:r>
          </a:p>
        </p:txBody>
      </p:sp>
      <p:sp>
        <p:nvSpPr>
          <p:cNvPr id="323" name="0.09"/>
          <p:cNvSpPr txBox="1"/>
          <p:nvPr/>
        </p:nvSpPr>
        <p:spPr>
          <a:xfrm rot="21563386">
            <a:off x="14851488" y="10455296"/>
            <a:ext cx="678689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0.09</a:t>
            </a:r>
          </a:p>
        </p:txBody>
      </p:sp>
      <p:sp>
        <p:nvSpPr>
          <p:cNvPr id="324" name="0.15"/>
          <p:cNvSpPr txBox="1"/>
          <p:nvPr/>
        </p:nvSpPr>
        <p:spPr>
          <a:xfrm rot="21563386">
            <a:off x="17015778" y="10469349"/>
            <a:ext cx="577826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0.15</a:t>
            </a:r>
          </a:p>
        </p:txBody>
      </p:sp>
      <p:sp>
        <p:nvSpPr>
          <p:cNvPr id="325" name="0.13"/>
          <p:cNvSpPr txBox="1"/>
          <p:nvPr/>
        </p:nvSpPr>
        <p:spPr>
          <a:xfrm rot="21563386">
            <a:off x="16309664" y="10455296"/>
            <a:ext cx="581737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0.13</a:t>
            </a:r>
          </a:p>
        </p:txBody>
      </p:sp>
      <p:sp>
        <p:nvSpPr>
          <p:cNvPr id="326" name="0.21"/>
          <p:cNvSpPr txBox="1"/>
          <p:nvPr/>
        </p:nvSpPr>
        <p:spPr>
          <a:xfrm rot="21563386">
            <a:off x="19143160" y="10455296"/>
            <a:ext cx="574753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0.21</a:t>
            </a:r>
          </a:p>
        </p:txBody>
      </p:sp>
      <p:sp>
        <p:nvSpPr>
          <p:cNvPr id="327" name="0.23"/>
          <p:cNvSpPr txBox="1"/>
          <p:nvPr/>
        </p:nvSpPr>
        <p:spPr>
          <a:xfrm rot="21563386">
            <a:off x="19800980" y="10467996"/>
            <a:ext cx="614986" cy="517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/>
            </a:lvl1pPr>
          </a:lstStyle>
          <a:p>
            <a:r>
              <a:t>0.23</a:t>
            </a:r>
          </a:p>
        </p:txBody>
      </p:sp>
      <p:sp>
        <p:nvSpPr>
          <p:cNvPr id="328" name="Standard deviation of error"/>
          <p:cNvSpPr txBox="1"/>
          <p:nvPr/>
        </p:nvSpPr>
        <p:spPr>
          <a:xfrm>
            <a:off x="9475494" y="11129471"/>
            <a:ext cx="4373462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Standard deviation of error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 Gallery" descr="Image Gallery"/>
          <p:cNvPicPr>
            <a:picLocks noChangeAspect="1"/>
          </p:cNvPicPr>
          <p:nvPr/>
        </p:nvPicPr>
        <p:blipFill>
          <a:blip r:embed="rId2"/>
          <a:srcRect t="1224" b="1224"/>
          <a:stretch>
            <a:fillRect/>
          </a:stretch>
        </p:blipFill>
        <p:spPr>
          <a:xfrm>
            <a:off x="4239895" y="478829"/>
            <a:ext cx="15904210" cy="12428142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Rectangle"/>
          <p:cNvSpPr/>
          <p:nvPr/>
        </p:nvSpPr>
        <p:spPr>
          <a:xfrm>
            <a:off x="19262326" y="848069"/>
            <a:ext cx="2501782" cy="108727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32" name="Rectangle"/>
          <p:cNvSpPr/>
          <p:nvPr/>
        </p:nvSpPr>
        <p:spPr>
          <a:xfrm>
            <a:off x="7078305" y="6034980"/>
            <a:ext cx="3640427" cy="7471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3" name="Text"/>
              <p:cNvSpPr txBox="1"/>
              <p:nvPr/>
            </p:nvSpPr>
            <p:spPr>
              <a:xfrm>
                <a:off x="7440677" y="6053694"/>
                <a:ext cx="2915684" cy="709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nor/>
                        </m:rPr>
                        <a:rPr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Outbreak</m:t>
                      </m:r>
                      <m:r>
                        <a:rPr sz="2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3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677" y="6053694"/>
                <a:ext cx="2915684" cy="709689"/>
              </a:xfrm>
              <a:prstGeom prst="rect">
                <a:avLst/>
              </a:prstGeom>
              <a:blipFill>
                <a:blip r:embed="rId3"/>
                <a:stretch>
                  <a:fillRect l="-6957" r="-5652" b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4" name="Rectangle"/>
          <p:cNvSpPr/>
          <p:nvPr/>
        </p:nvSpPr>
        <p:spPr>
          <a:xfrm>
            <a:off x="7252699" y="332569"/>
            <a:ext cx="3640426" cy="7471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35" name="Rectangle"/>
          <p:cNvSpPr/>
          <p:nvPr/>
        </p:nvSpPr>
        <p:spPr>
          <a:xfrm>
            <a:off x="14062194" y="332569"/>
            <a:ext cx="3640426" cy="7471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36" name="Rectangle"/>
          <p:cNvSpPr/>
          <p:nvPr/>
        </p:nvSpPr>
        <p:spPr>
          <a:xfrm>
            <a:off x="13573078" y="6034980"/>
            <a:ext cx="4618660" cy="7471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" name="Text"/>
              <p:cNvSpPr txBox="1"/>
              <p:nvPr/>
            </p:nvSpPr>
            <p:spPr>
              <a:xfrm>
                <a:off x="7980861" y="351283"/>
                <a:ext cx="1835316" cy="709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nor/>
                        </m:rP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Outbreak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37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0861" y="351283"/>
                <a:ext cx="1835316" cy="709689"/>
              </a:xfrm>
              <a:prstGeom prst="rect">
                <a:avLst/>
              </a:prstGeom>
              <a:blipFill>
                <a:blip r:embed="rId4"/>
                <a:stretch>
                  <a:fillRect l="-8276" r="-413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8" name="Text"/>
              <p:cNvSpPr txBox="1"/>
              <p:nvPr/>
            </p:nvSpPr>
            <p:spPr>
              <a:xfrm>
                <a:off x="15083907" y="351283"/>
                <a:ext cx="1597001" cy="709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sz="2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Outbreak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38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3907" y="351283"/>
                <a:ext cx="1597001" cy="709689"/>
              </a:xfrm>
              <a:prstGeom prst="rect">
                <a:avLst/>
              </a:prstGeom>
              <a:blipFill>
                <a:blip r:embed="rId5"/>
                <a:stretch>
                  <a:fillRect l="-2362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9" name="Text"/>
              <p:cNvSpPr txBox="1"/>
              <p:nvPr/>
            </p:nvSpPr>
            <p:spPr>
              <a:xfrm>
                <a:off x="13604345" y="6053694"/>
                <a:ext cx="4556125" cy="709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m:rPr>
                          <m:nor/>
                        </m:rP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Outbreak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)]/</m:t>
                      </m:r>
                      <m:r>
                        <m:rPr>
                          <m:nor/>
                        </m:rP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Outbreak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39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4345" y="6053694"/>
                <a:ext cx="4556125" cy="709689"/>
              </a:xfrm>
              <a:prstGeom prst="rect">
                <a:avLst/>
              </a:prstGeom>
              <a:blipFill>
                <a:blip r:embed="rId6"/>
                <a:stretch>
                  <a:fillRect l="-2507" r="-83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0" name="Rectangle"/>
          <p:cNvSpPr/>
          <p:nvPr/>
        </p:nvSpPr>
        <p:spPr>
          <a:xfrm>
            <a:off x="5830891" y="11756105"/>
            <a:ext cx="13134414" cy="15128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p:sp>
        <p:nvSpPr>
          <p:cNvPr id="341" name="Rectangle"/>
          <p:cNvSpPr/>
          <p:nvPr/>
        </p:nvSpPr>
        <p:spPr>
          <a:xfrm>
            <a:off x="2419841" y="1254804"/>
            <a:ext cx="3322570" cy="106245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2" name="Text"/>
              <p:cNvSpPr txBox="1"/>
              <p:nvPr/>
            </p:nvSpPr>
            <p:spPr>
              <a:xfrm>
                <a:off x="10284775" y="12417512"/>
                <a:ext cx="4922280" cy="709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75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sz="27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secondary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infecion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42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4775" y="12417512"/>
                <a:ext cx="4922280" cy="709689"/>
              </a:xfrm>
              <a:prstGeom prst="rect">
                <a:avLst/>
              </a:prstGeom>
              <a:blipFill>
                <a:blip r:embed="rId7"/>
                <a:stretch>
                  <a:fillRect b="-175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3" name="Text"/>
              <p:cNvSpPr txBox="1"/>
              <p:nvPr/>
            </p:nvSpPr>
            <p:spPr>
              <a:xfrm rot="16200000">
                <a:off x="2402407" y="6053694"/>
                <a:ext cx="3784537" cy="709689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dispersion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sz="27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parameter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343" name="Tex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402407" y="6053694"/>
                <a:ext cx="3784537" cy="709689"/>
              </a:xfrm>
              <a:prstGeom prst="rect">
                <a:avLst/>
              </a:prstGeom>
              <a:blipFill>
                <a:blip r:embed="rId8"/>
                <a:stretch>
                  <a:fillRect b="-1338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4" name="1"/>
          <p:cNvSpPr txBox="1"/>
          <p:nvPr/>
        </p:nvSpPr>
        <p:spPr>
          <a:xfrm>
            <a:off x="5799478" y="11554937"/>
            <a:ext cx="225744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45" name="4"/>
          <p:cNvSpPr txBox="1"/>
          <p:nvPr/>
        </p:nvSpPr>
        <p:spPr>
          <a:xfrm>
            <a:off x="10595700" y="11554937"/>
            <a:ext cx="302896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sp>
        <p:nvSpPr>
          <p:cNvPr id="346" name="3"/>
          <p:cNvSpPr txBox="1"/>
          <p:nvPr/>
        </p:nvSpPr>
        <p:spPr>
          <a:xfrm>
            <a:off x="8991987" y="11491437"/>
            <a:ext cx="287123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  <p:sp>
        <p:nvSpPr>
          <p:cNvPr id="347" name="2"/>
          <p:cNvSpPr txBox="1"/>
          <p:nvPr/>
        </p:nvSpPr>
        <p:spPr>
          <a:xfrm>
            <a:off x="7385531" y="11554937"/>
            <a:ext cx="276836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  <p:sp>
        <p:nvSpPr>
          <p:cNvPr id="348" name="1"/>
          <p:cNvSpPr txBox="1"/>
          <p:nvPr/>
        </p:nvSpPr>
        <p:spPr>
          <a:xfrm>
            <a:off x="13349474" y="11554937"/>
            <a:ext cx="225743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49" name="2"/>
          <p:cNvSpPr txBox="1"/>
          <p:nvPr/>
        </p:nvSpPr>
        <p:spPr>
          <a:xfrm>
            <a:off x="14645266" y="11554937"/>
            <a:ext cx="276835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  <p:sp>
        <p:nvSpPr>
          <p:cNvPr id="350" name="3"/>
          <p:cNvSpPr txBox="1"/>
          <p:nvPr/>
        </p:nvSpPr>
        <p:spPr>
          <a:xfrm>
            <a:off x="15903946" y="11504137"/>
            <a:ext cx="287123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  <p:sp>
        <p:nvSpPr>
          <p:cNvPr id="351" name="4"/>
          <p:cNvSpPr txBox="1"/>
          <p:nvPr/>
        </p:nvSpPr>
        <p:spPr>
          <a:xfrm>
            <a:off x="17172913" y="11554937"/>
            <a:ext cx="302896" cy="606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</a:t>
            </a:r>
          </a:p>
        </p:txBody>
      </p:sp>
      <p:sp>
        <p:nvSpPr>
          <p:cNvPr id="352" name="1.0…"/>
          <p:cNvSpPr txBox="1"/>
          <p:nvPr/>
        </p:nvSpPr>
        <p:spPr>
          <a:xfrm>
            <a:off x="19262326" y="891175"/>
            <a:ext cx="686601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1.0</a:t>
            </a:r>
          </a:p>
          <a:p>
            <a:endParaRPr/>
          </a:p>
          <a:p>
            <a:r>
              <a:t>0.8</a:t>
            </a:r>
          </a:p>
          <a:p>
            <a:endParaRPr/>
          </a:p>
          <a:p>
            <a:r>
              <a:t>0.6 </a:t>
            </a:r>
          </a:p>
          <a:p>
            <a:r>
              <a:t> </a:t>
            </a:r>
          </a:p>
          <a:p>
            <a:r>
              <a:t>0.4</a:t>
            </a:r>
          </a:p>
          <a:p>
            <a:endParaRPr/>
          </a:p>
          <a:p>
            <a:r>
              <a:t>0.2</a:t>
            </a:r>
          </a:p>
          <a:p>
            <a:endParaRPr/>
          </a:p>
          <a:p>
            <a:r>
              <a:t>0.0</a:t>
            </a:r>
          </a:p>
        </p:txBody>
      </p:sp>
      <p:sp>
        <p:nvSpPr>
          <p:cNvPr id="353" name="1.0…"/>
          <p:cNvSpPr txBox="1"/>
          <p:nvPr/>
        </p:nvSpPr>
        <p:spPr>
          <a:xfrm>
            <a:off x="19262326" y="6515831"/>
            <a:ext cx="686601" cy="518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1.0</a:t>
            </a:r>
          </a:p>
          <a:p>
            <a:endParaRPr/>
          </a:p>
          <a:p>
            <a:r>
              <a:t>0.8</a:t>
            </a:r>
          </a:p>
          <a:p>
            <a:endParaRPr/>
          </a:p>
          <a:p>
            <a:r>
              <a:t>0.6 </a:t>
            </a:r>
          </a:p>
          <a:p>
            <a:r>
              <a:t> </a:t>
            </a:r>
          </a:p>
          <a:p>
            <a:r>
              <a:t>0.4</a:t>
            </a:r>
          </a:p>
          <a:p>
            <a:endParaRPr/>
          </a:p>
          <a:p>
            <a:r>
              <a:t>0.2</a:t>
            </a:r>
          </a:p>
          <a:p>
            <a:endParaRPr/>
          </a:p>
          <a:p>
            <a:r>
              <a:t>0.0</a:t>
            </a:r>
          </a:p>
        </p:txBody>
      </p:sp>
      <p:sp>
        <p:nvSpPr>
          <p:cNvPr id="354" name="0.8…"/>
          <p:cNvSpPr txBox="1"/>
          <p:nvPr/>
        </p:nvSpPr>
        <p:spPr>
          <a:xfrm>
            <a:off x="5005373" y="1806261"/>
            <a:ext cx="686601" cy="3351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  <a:p>
            <a:endParaRPr/>
          </a:p>
          <a:p>
            <a:r>
              <a:t>0.6 </a:t>
            </a:r>
          </a:p>
          <a:p>
            <a:r>
              <a:t> </a:t>
            </a:r>
          </a:p>
          <a:p>
            <a:r>
              <a:t>0.4</a:t>
            </a:r>
          </a:p>
          <a:p>
            <a:endParaRPr/>
          </a:p>
          <a:p>
            <a:r>
              <a:t>0.2</a:t>
            </a:r>
          </a:p>
        </p:txBody>
      </p:sp>
      <p:sp>
        <p:nvSpPr>
          <p:cNvPr id="355" name="0.8…"/>
          <p:cNvSpPr txBox="1"/>
          <p:nvPr/>
        </p:nvSpPr>
        <p:spPr>
          <a:xfrm>
            <a:off x="5005373" y="7430917"/>
            <a:ext cx="686601" cy="3351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0.8</a:t>
            </a:r>
          </a:p>
          <a:p>
            <a:endParaRPr/>
          </a:p>
          <a:p>
            <a:r>
              <a:t>0.6 </a:t>
            </a:r>
          </a:p>
          <a:p>
            <a:r>
              <a:t> </a:t>
            </a:r>
          </a:p>
          <a:p>
            <a:r>
              <a:t>0.4</a:t>
            </a:r>
          </a:p>
          <a:p>
            <a:endParaRPr/>
          </a:p>
          <a:p>
            <a:r>
              <a:t>0.2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7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Macintosh PowerPoint</Application>
  <PresentationFormat>Custom</PresentationFormat>
  <Paragraphs>183</Paragraphs>
  <Slides>6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Cambria Math</vt:lpstr>
      <vt:lpstr>Canela Bold</vt:lpstr>
      <vt:lpstr>Canela Deck Regular</vt:lpstr>
      <vt:lpstr>Canela Regular</vt:lpstr>
      <vt:lpstr>Canela Text Bold</vt:lpstr>
      <vt:lpstr>Canela Text Regular</vt:lpstr>
      <vt:lpstr>Graphik</vt:lpstr>
      <vt:lpstr>Graphik-Medium</vt:lpstr>
      <vt:lpstr>Graphik-SemiboldItalic</vt:lpstr>
      <vt:lpstr>Helvetica Neue</vt:lpstr>
      <vt:lpstr>Times New Roman</vt:lpstr>
      <vt:lpstr>23_ClassicWhite</vt:lpstr>
      <vt:lpstr>Sensitivity analysis of stochastic polynomials and its application to epidemic forecasts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Sensitivity analysis of stochastic polynomials and its application to epidemic forecasts</dc:title>
  <cp:lastModifiedBy>Mariah Boudreau</cp:lastModifiedBy>
  <cp:revision>1</cp:revision>
  <dcterms:modified xsi:type="dcterms:W3CDTF">2022-04-11T15:06:19Z</dcterms:modified>
</cp:coreProperties>
</file>